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2" r:id="rId2"/>
    <p:sldId id="263" r:id="rId3"/>
    <p:sldId id="264" r:id="rId4"/>
    <p:sldId id="265" r:id="rId5"/>
    <p:sldId id="268" r:id="rId6"/>
    <p:sldId id="266" r:id="rId7"/>
    <p:sldId id="267" r:id="rId8"/>
    <p:sldId id="269" r:id="rId9"/>
    <p:sldId id="270" r:id="rId10"/>
    <p:sldId id="271" r:id="rId1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422" y="60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F24E30B-5B9A-40B3-81ED-4019B039A202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A35358E3-E014-4AEC-B2EC-D68D2E9A5E17}">
      <dgm:prSet phldrT="[Testo]"/>
      <dgm:spPr/>
      <dgm:t>
        <a:bodyPr/>
        <a:lstStyle/>
        <a:p>
          <a:r>
            <a:rPr lang="it-IT" dirty="0" smtClean="0"/>
            <a:t>Dalla nomina del collegio sindacale</a:t>
          </a:r>
          <a:endParaRPr lang="it-IT" dirty="0"/>
        </a:p>
      </dgm:t>
    </dgm:pt>
    <dgm:pt modelId="{DC3D0925-4D65-439A-8C00-8EE694B24153}" type="parTrans" cxnId="{75D9612B-C1F1-4C19-AFE6-FA57F716DF63}">
      <dgm:prSet/>
      <dgm:spPr/>
      <dgm:t>
        <a:bodyPr/>
        <a:lstStyle/>
        <a:p>
          <a:endParaRPr lang="it-IT"/>
        </a:p>
      </dgm:t>
    </dgm:pt>
    <dgm:pt modelId="{BE1C68BD-3435-4442-84F6-D5A19E3E21BF}" type="sibTrans" cxnId="{75D9612B-C1F1-4C19-AFE6-FA57F716DF63}">
      <dgm:prSet/>
      <dgm:spPr/>
      <dgm:t>
        <a:bodyPr/>
        <a:lstStyle/>
        <a:p>
          <a:endParaRPr lang="it-IT"/>
        </a:p>
      </dgm:t>
    </dgm:pt>
    <dgm:pt modelId="{E6056ECD-F460-40F8-911D-9AF49AAC04A9}">
      <dgm:prSet phldrT="[Testo]"/>
      <dgm:spPr/>
      <dgm:t>
        <a:bodyPr/>
        <a:lstStyle/>
        <a:p>
          <a:r>
            <a:rPr lang="it-IT" dirty="0" smtClean="0"/>
            <a:t>Alla nomina di un Consigliere di Amministrazione</a:t>
          </a:r>
          <a:endParaRPr lang="it-IT" dirty="0"/>
        </a:p>
      </dgm:t>
    </dgm:pt>
    <dgm:pt modelId="{7A642E7B-46AE-45F5-A0E8-9AAF08533962}" type="parTrans" cxnId="{3292F5A3-7CB4-47E6-BBE5-A83AC6A0E1B2}">
      <dgm:prSet/>
      <dgm:spPr/>
      <dgm:t>
        <a:bodyPr/>
        <a:lstStyle/>
        <a:p>
          <a:endParaRPr lang="it-IT"/>
        </a:p>
      </dgm:t>
    </dgm:pt>
    <dgm:pt modelId="{9B7B59FF-454C-47A9-A674-D9B75725ABA2}" type="sibTrans" cxnId="{3292F5A3-7CB4-47E6-BBE5-A83AC6A0E1B2}">
      <dgm:prSet/>
      <dgm:spPr/>
      <dgm:t>
        <a:bodyPr/>
        <a:lstStyle/>
        <a:p>
          <a:endParaRPr lang="it-IT"/>
        </a:p>
      </dgm:t>
    </dgm:pt>
    <dgm:pt modelId="{2F7EF1CC-32C0-4665-8BC0-5EE7839C6C47}" type="pres">
      <dgm:prSet presAssocID="{3F24E30B-5B9A-40B3-81ED-4019B039A202}" presName="outerComposite" presStyleCnt="0">
        <dgm:presLayoutVars>
          <dgm:chMax val="5"/>
          <dgm:dir/>
          <dgm:resizeHandles val="exact"/>
        </dgm:presLayoutVars>
      </dgm:prSet>
      <dgm:spPr/>
    </dgm:pt>
    <dgm:pt modelId="{7DAF6C19-5B50-4D32-AFC9-563B2C0A1D18}" type="pres">
      <dgm:prSet presAssocID="{3F24E30B-5B9A-40B3-81ED-4019B039A202}" presName="dummyMaxCanvas" presStyleCnt="0">
        <dgm:presLayoutVars/>
      </dgm:prSet>
      <dgm:spPr/>
    </dgm:pt>
    <dgm:pt modelId="{D4045EB7-F7CC-40C9-9055-1F5788840740}" type="pres">
      <dgm:prSet presAssocID="{3F24E30B-5B9A-40B3-81ED-4019B039A202}" presName="TwoNodes_1" presStyleLbl="node1" presStyleIdx="0" presStyleCnt="2">
        <dgm:presLayoutVars>
          <dgm:bulletEnabled val="1"/>
        </dgm:presLayoutVars>
      </dgm:prSet>
      <dgm:spPr/>
    </dgm:pt>
    <dgm:pt modelId="{66363090-452B-4E20-B921-B09817BB8EA2}" type="pres">
      <dgm:prSet presAssocID="{3F24E30B-5B9A-40B3-81ED-4019B039A202}" presName="TwoNodes_2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CE873F76-AA24-48A1-9E96-F9AE1B4C361D}" type="pres">
      <dgm:prSet presAssocID="{3F24E30B-5B9A-40B3-81ED-4019B039A202}" presName="TwoConn_1-2" presStyleLbl="fgAccFollowNode1" presStyleIdx="0" presStyleCnt="1">
        <dgm:presLayoutVars>
          <dgm:bulletEnabled val="1"/>
        </dgm:presLayoutVars>
      </dgm:prSet>
      <dgm:spPr/>
    </dgm:pt>
    <dgm:pt modelId="{8509ECC5-E74F-4D98-97F9-EC3EDD7E7796}" type="pres">
      <dgm:prSet presAssocID="{3F24E30B-5B9A-40B3-81ED-4019B039A202}" presName="TwoNodes_1_text" presStyleLbl="node1" presStyleIdx="1" presStyleCnt="2">
        <dgm:presLayoutVars>
          <dgm:bulletEnabled val="1"/>
        </dgm:presLayoutVars>
      </dgm:prSet>
      <dgm:spPr/>
    </dgm:pt>
    <dgm:pt modelId="{19008C34-A45C-4BC4-A995-CDD1F1D697CA}" type="pres">
      <dgm:prSet presAssocID="{3F24E30B-5B9A-40B3-81ED-4019B039A202}" presName="TwoNodes_2_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65D4CEE5-6FE9-4F5F-9FC3-FD9A5CB6D525}" type="presOf" srcId="{BE1C68BD-3435-4442-84F6-D5A19E3E21BF}" destId="{CE873F76-AA24-48A1-9E96-F9AE1B4C361D}" srcOrd="0" destOrd="0" presId="urn:microsoft.com/office/officeart/2005/8/layout/vProcess5"/>
    <dgm:cxn modelId="{C4F5F3E3-6485-42FA-BEDC-F727A4E3C7DD}" type="presOf" srcId="{3F24E30B-5B9A-40B3-81ED-4019B039A202}" destId="{2F7EF1CC-32C0-4665-8BC0-5EE7839C6C47}" srcOrd="0" destOrd="0" presId="urn:microsoft.com/office/officeart/2005/8/layout/vProcess5"/>
    <dgm:cxn modelId="{00C3E593-A4B6-410A-A1E6-319334A390C2}" type="presOf" srcId="{E6056ECD-F460-40F8-911D-9AF49AAC04A9}" destId="{19008C34-A45C-4BC4-A995-CDD1F1D697CA}" srcOrd="1" destOrd="0" presId="urn:microsoft.com/office/officeart/2005/8/layout/vProcess5"/>
    <dgm:cxn modelId="{B35FACB5-59E4-43E5-AE92-58ECB923E2D6}" type="presOf" srcId="{A35358E3-E014-4AEC-B2EC-D68D2E9A5E17}" destId="{D4045EB7-F7CC-40C9-9055-1F5788840740}" srcOrd="0" destOrd="0" presId="urn:microsoft.com/office/officeart/2005/8/layout/vProcess5"/>
    <dgm:cxn modelId="{C68B8273-3211-419A-A206-6251FEDB8DAF}" type="presOf" srcId="{A35358E3-E014-4AEC-B2EC-D68D2E9A5E17}" destId="{8509ECC5-E74F-4D98-97F9-EC3EDD7E7796}" srcOrd="1" destOrd="0" presId="urn:microsoft.com/office/officeart/2005/8/layout/vProcess5"/>
    <dgm:cxn modelId="{75D9612B-C1F1-4C19-AFE6-FA57F716DF63}" srcId="{3F24E30B-5B9A-40B3-81ED-4019B039A202}" destId="{A35358E3-E014-4AEC-B2EC-D68D2E9A5E17}" srcOrd="0" destOrd="0" parTransId="{DC3D0925-4D65-439A-8C00-8EE694B24153}" sibTransId="{BE1C68BD-3435-4442-84F6-D5A19E3E21BF}"/>
    <dgm:cxn modelId="{3292F5A3-7CB4-47E6-BBE5-A83AC6A0E1B2}" srcId="{3F24E30B-5B9A-40B3-81ED-4019B039A202}" destId="{E6056ECD-F460-40F8-911D-9AF49AAC04A9}" srcOrd="1" destOrd="0" parTransId="{7A642E7B-46AE-45F5-A0E8-9AAF08533962}" sibTransId="{9B7B59FF-454C-47A9-A674-D9B75725ABA2}"/>
    <dgm:cxn modelId="{75970D6F-6FE8-47C2-9B5B-DA5765C906C2}" type="presOf" srcId="{E6056ECD-F460-40F8-911D-9AF49AAC04A9}" destId="{66363090-452B-4E20-B921-B09817BB8EA2}" srcOrd="0" destOrd="0" presId="urn:microsoft.com/office/officeart/2005/8/layout/vProcess5"/>
    <dgm:cxn modelId="{C2C002D9-7C94-4C47-A4C5-F07437AD26F9}" type="presParOf" srcId="{2F7EF1CC-32C0-4665-8BC0-5EE7839C6C47}" destId="{7DAF6C19-5B50-4D32-AFC9-563B2C0A1D18}" srcOrd="0" destOrd="0" presId="urn:microsoft.com/office/officeart/2005/8/layout/vProcess5"/>
    <dgm:cxn modelId="{D41D2344-091A-4AF6-ACDC-43AD85771A2B}" type="presParOf" srcId="{2F7EF1CC-32C0-4665-8BC0-5EE7839C6C47}" destId="{D4045EB7-F7CC-40C9-9055-1F5788840740}" srcOrd="1" destOrd="0" presId="urn:microsoft.com/office/officeart/2005/8/layout/vProcess5"/>
    <dgm:cxn modelId="{58FA5FFF-1B87-4E7C-8E54-7F012F34E5DB}" type="presParOf" srcId="{2F7EF1CC-32C0-4665-8BC0-5EE7839C6C47}" destId="{66363090-452B-4E20-B921-B09817BB8EA2}" srcOrd="2" destOrd="0" presId="urn:microsoft.com/office/officeart/2005/8/layout/vProcess5"/>
    <dgm:cxn modelId="{BE0D3FFA-BEF4-4D64-BFF9-1AD269FCC665}" type="presParOf" srcId="{2F7EF1CC-32C0-4665-8BC0-5EE7839C6C47}" destId="{CE873F76-AA24-48A1-9E96-F9AE1B4C361D}" srcOrd="3" destOrd="0" presId="urn:microsoft.com/office/officeart/2005/8/layout/vProcess5"/>
    <dgm:cxn modelId="{9C7B7B06-19C7-445D-B424-996688ABD12B}" type="presParOf" srcId="{2F7EF1CC-32C0-4665-8BC0-5EE7839C6C47}" destId="{8509ECC5-E74F-4D98-97F9-EC3EDD7E7796}" srcOrd="4" destOrd="0" presId="urn:microsoft.com/office/officeart/2005/8/layout/vProcess5"/>
    <dgm:cxn modelId="{001DAF52-2EA9-4D9B-A424-E70CF0E83157}" type="presParOf" srcId="{2F7EF1CC-32C0-4665-8BC0-5EE7839C6C47}" destId="{19008C34-A45C-4BC4-A995-CDD1F1D697CA}" srcOrd="5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045EB7-F7CC-40C9-9055-1F5788840740}">
      <dsp:nvSpPr>
        <dsp:cNvPr id="0" name=""/>
        <dsp:cNvSpPr/>
      </dsp:nvSpPr>
      <dsp:spPr>
        <a:xfrm>
          <a:off x="0" y="0"/>
          <a:ext cx="7108781" cy="194421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600" kern="1200" dirty="0" smtClean="0"/>
            <a:t>Dalla nomina del collegio sindacale</a:t>
          </a:r>
          <a:endParaRPr lang="it-IT" sz="3600" kern="1200" dirty="0"/>
        </a:p>
      </dsp:txBody>
      <dsp:txXfrm>
        <a:off x="56944" y="56944"/>
        <a:ext cx="5099282" cy="1830328"/>
      </dsp:txXfrm>
    </dsp:sp>
    <dsp:sp modelId="{66363090-452B-4E20-B921-B09817BB8EA2}">
      <dsp:nvSpPr>
        <dsp:cNvPr id="0" name=""/>
        <dsp:cNvSpPr/>
      </dsp:nvSpPr>
      <dsp:spPr>
        <a:xfrm>
          <a:off x="1254490" y="2376264"/>
          <a:ext cx="7108781" cy="194421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3600" kern="1200" dirty="0" smtClean="0"/>
            <a:t>Alla nomina di un Consigliere di Amministrazione</a:t>
          </a:r>
          <a:endParaRPr lang="it-IT" sz="3600" kern="1200" dirty="0"/>
        </a:p>
      </dsp:txBody>
      <dsp:txXfrm>
        <a:off x="1311434" y="2433208"/>
        <a:ext cx="4476662" cy="1830328"/>
      </dsp:txXfrm>
    </dsp:sp>
    <dsp:sp modelId="{CE873F76-AA24-48A1-9E96-F9AE1B4C361D}">
      <dsp:nvSpPr>
        <dsp:cNvPr id="0" name=""/>
        <dsp:cNvSpPr/>
      </dsp:nvSpPr>
      <dsp:spPr>
        <a:xfrm>
          <a:off x="5845040" y="1528369"/>
          <a:ext cx="1263740" cy="1263740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3600" kern="1200"/>
        </a:p>
      </dsp:txBody>
      <dsp:txXfrm>
        <a:off x="6129382" y="1528369"/>
        <a:ext cx="695057" cy="9509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2B315A-066B-47CB-A958-05C83A364A39}" type="datetimeFigureOut">
              <a:rPr lang="it-IT" smtClean="0"/>
              <a:pPr/>
              <a:t>02/12/2019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7B6DF8-7D21-425E-862A-5640070FB609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68035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C30D5-8E1C-4D54-B705-D426AE0DC49A}" type="datetimeFigureOut">
              <a:rPr lang="it-IT" smtClean="0"/>
              <a:pPr/>
              <a:t>02/12/2019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F0F96-D018-447C-9999-7146546AF59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C30D5-8E1C-4D54-B705-D426AE0DC49A}" type="datetimeFigureOut">
              <a:rPr lang="it-IT" smtClean="0"/>
              <a:pPr/>
              <a:t>02/12/2019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F0F96-D018-447C-9999-7146546AF59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C30D5-8E1C-4D54-B705-D426AE0DC49A}" type="datetimeFigureOut">
              <a:rPr lang="it-IT" smtClean="0"/>
              <a:pPr/>
              <a:t>02/12/2019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F0F96-D018-447C-9999-7146546AF59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C30D5-8E1C-4D54-B705-D426AE0DC49A}" type="datetimeFigureOut">
              <a:rPr lang="it-IT" smtClean="0"/>
              <a:pPr/>
              <a:t>02/12/2019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F0F96-D018-447C-9999-7146546AF59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C30D5-8E1C-4D54-B705-D426AE0DC49A}" type="datetimeFigureOut">
              <a:rPr lang="it-IT" smtClean="0"/>
              <a:pPr/>
              <a:t>02/12/2019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F0F96-D018-447C-9999-7146546AF59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C30D5-8E1C-4D54-B705-D426AE0DC49A}" type="datetimeFigureOut">
              <a:rPr lang="it-IT" smtClean="0"/>
              <a:pPr/>
              <a:t>02/12/2019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F0F96-D018-447C-9999-7146546AF59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C30D5-8E1C-4D54-B705-D426AE0DC49A}" type="datetimeFigureOut">
              <a:rPr lang="it-IT" smtClean="0"/>
              <a:pPr/>
              <a:t>02/12/2019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F0F96-D018-447C-9999-7146546AF59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C30D5-8E1C-4D54-B705-D426AE0DC49A}" type="datetimeFigureOut">
              <a:rPr lang="it-IT" smtClean="0"/>
              <a:pPr/>
              <a:t>02/12/2019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F0F96-D018-447C-9999-7146546AF59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C30D5-8E1C-4D54-B705-D426AE0DC49A}" type="datetimeFigureOut">
              <a:rPr lang="it-IT" smtClean="0"/>
              <a:pPr/>
              <a:t>02/12/2019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F0F96-D018-447C-9999-7146546AF59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C30D5-8E1C-4D54-B705-D426AE0DC49A}" type="datetimeFigureOut">
              <a:rPr lang="it-IT" smtClean="0"/>
              <a:pPr/>
              <a:t>02/12/2019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F0F96-D018-447C-9999-7146546AF59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C30D5-8E1C-4D54-B705-D426AE0DC49A}" type="datetimeFigureOut">
              <a:rPr lang="it-IT" smtClean="0"/>
              <a:pPr/>
              <a:t>02/12/2019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F0F96-D018-447C-9999-7146546AF596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CC30D5-8E1C-4D54-B705-D426AE0DC49A}" type="datetimeFigureOut">
              <a:rPr lang="it-IT" smtClean="0"/>
              <a:pPr/>
              <a:t>02/12/2019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4F0F96-D018-447C-9999-7146546AF596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49232" y="3442619"/>
            <a:ext cx="8606760" cy="1584176"/>
          </a:xfrm>
        </p:spPr>
        <p:txBody>
          <a:bodyPr>
            <a:noAutofit/>
          </a:bodyPr>
          <a:lstStyle/>
          <a:p>
            <a:r>
              <a:rPr lang="it-IT" sz="3300" i="1" cap="small" dirty="0"/>
              <a:t>Prospettive di riforma del D.M. </a:t>
            </a:r>
            <a:r>
              <a:rPr lang="it-IT" sz="3300" i="1" cap="small" dirty="0" smtClean="0"/>
              <a:t>521-97: </a:t>
            </a:r>
            <a:br>
              <a:rPr lang="it-IT" sz="3300" i="1" cap="small" dirty="0" smtClean="0"/>
            </a:br>
            <a:r>
              <a:rPr lang="it-IT" sz="3300" i="1" cap="small" dirty="0" smtClean="0"/>
              <a:t>nuove </a:t>
            </a:r>
            <a:r>
              <a:rPr lang="it-IT" sz="3300" i="1" cap="small" dirty="0"/>
              <a:t>forme di vigilanza sul gestore aeroportuale</a:t>
            </a:r>
          </a:p>
        </p:txBody>
      </p:sp>
      <p:pic>
        <p:nvPicPr>
          <p:cNvPr id="3" name="Picture 2" descr="ENAC - Ente Nazionale per l'Aviazione Civi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116632"/>
            <a:ext cx="2771800" cy="1374056"/>
          </a:xfrm>
          <a:prstGeom prst="rect">
            <a:avLst/>
          </a:prstGeom>
          <a:noFill/>
        </p:spPr>
      </p:pic>
      <p:sp>
        <p:nvSpPr>
          <p:cNvPr id="4" name="CasellaDiTesto 3"/>
          <p:cNvSpPr txBox="1"/>
          <p:nvPr/>
        </p:nvSpPr>
        <p:spPr>
          <a:xfrm>
            <a:off x="428596" y="5643578"/>
            <a:ext cx="84296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Prof.  Avv. Marco Di Giugno</a:t>
            </a:r>
          </a:p>
          <a:p>
            <a:pPr algn="ctr"/>
            <a:r>
              <a:rPr lang="it-IT" sz="16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ENAC - Direttore Analisi Giuridiche e Contenzioso</a:t>
            </a:r>
            <a:endParaRPr lang="it-IT" sz="24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172" y="20214"/>
            <a:ext cx="1346352" cy="13572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83768" y="680607"/>
            <a:ext cx="2721592" cy="764332"/>
          </a:xfrm>
          <a:prstGeom prst="rect">
            <a:avLst/>
          </a:prstGeom>
        </p:spPr>
      </p:pic>
      <p:sp>
        <p:nvSpPr>
          <p:cNvPr id="8" name="Rettangolo 7"/>
          <p:cNvSpPr/>
          <p:nvPr/>
        </p:nvSpPr>
        <p:spPr>
          <a:xfrm>
            <a:off x="251520" y="1980403"/>
            <a:ext cx="860676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000" dirty="0"/>
              <a:t>XIV CORSO DI FORMAZIONE GIURIDICO–AMMINISTRATIVA</a:t>
            </a:r>
          </a:p>
        </p:txBody>
      </p:sp>
      <p:sp>
        <p:nvSpPr>
          <p:cNvPr id="9" name="Rettangolo 8"/>
          <p:cNvSpPr/>
          <p:nvPr/>
        </p:nvSpPr>
        <p:spPr>
          <a:xfrm>
            <a:off x="249232" y="2412521"/>
            <a:ext cx="86067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600" dirty="0"/>
              <a:t>2 - 4 DICEMBRE </a:t>
            </a:r>
            <a:r>
              <a:rPr lang="it-IT" sz="1600" dirty="0" smtClean="0"/>
              <a:t>2019 </a:t>
            </a:r>
          </a:p>
          <a:p>
            <a:pPr algn="ctr"/>
            <a:r>
              <a:rPr lang="it-IT" sz="1600" dirty="0" smtClean="0"/>
              <a:t>ENAC </a:t>
            </a:r>
            <a:r>
              <a:rPr lang="it-IT" sz="1600" dirty="0"/>
              <a:t>- SALA </a:t>
            </a:r>
            <a:r>
              <a:rPr lang="it-IT" sz="1600" dirty="0" smtClean="0"/>
              <a:t>TAMBURRO VIA </a:t>
            </a:r>
            <a:r>
              <a:rPr lang="it-IT" sz="1600" dirty="0"/>
              <a:t>GAETA 3 – </a:t>
            </a:r>
            <a:r>
              <a:rPr lang="it-IT" sz="1600" dirty="0" smtClean="0"/>
              <a:t>ROMA</a:t>
            </a:r>
          </a:p>
          <a:p>
            <a:pPr algn="ctr"/>
            <a:r>
              <a:rPr lang="it-IT" sz="1600" dirty="0"/>
              <a:t>RIFORMA DEL TRASPORTO AEREO TRA ELETTRIFICAZIONE E DELEGA AL GOVERNO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4000" cap="small" dirty="0" smtClean="0"/>
              <a:t>Prospettiva di modifica </a:t>
            </a:r>
            <a:br>
              <a:rPr lang="it-IT" sz="4000" cap="small" dirty="0" smtClean="0"/>
            </a:br>
            <a:r>
              <a:rPr lang="it-IT" sz="4000" cap="small" dirty="0" smtClean="0"/>
              <a:t>del sistema di vigilanza</a:t>
            </a:r>
            <a:endParaRPr lang="it-IT" sz="4000" cap="small" dirty="0"/>
          </a:p>
        </p:txBody>
      </p:sp>
      <p:graphicFrame>
        <p:nvGraphicFramePr>
          <p:cNvPr id="6" name="Diagramma 5"/>
          <p:cNvGraphicFramePr/>
          <p:nvPr>
            <p:extLst>
              <p:ext uri="{D42A27DB-BD31-4B8C-83A1-F6EECF244321}">
                <p14:modId xmlns:p14="http://schemas.microsoft.com/office/powerpoint/2010/main" val="626783742"/>
              </p:ext>
            </p:extLst>
          </p:nvPr>
        </p:nvGraphicFramePr>
        <p:xfrm>
          <a:off x="457200" y="1988840"/>
          <a:ext cx="8363272" cy="432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63620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Il modello di gestione aeroportuale delineato dal D.M. 521/1997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dirty="0" smtClean="0"/>
              <a:t>Il D.M. 521/97 è stato emanato in attuazione della previsione di cui all’art. 10 comma 13 della L.  537/1993</a:t>
            </a:r>
            <a:r>
              <a:rPr lang="it-IT" dirty="0"/>
              <a:t>: sono costituite apposite </a:t>
            </a:r>
            <a:r>
              <a:rPr lang="it-IT" dirty="0" smtClean="0"/>
              <a:t>società </a:t>
            </a:r>
            <a:r>
              <a:rPr lang="it-IT" dirty="0"/>
              <a:t>di  </a:t>
            </a:r>
            <a:r>
              <a:rPr lang="it-IT" dirty="0" smtClean="0"/>
              <a:t>capitale per  </a:t>
            </a:r>
            <a:r>
              <a:rPr lang="it-IT" dirty="0"/>
              <a:t>la  gestione  </a:t>
            </a:r>
            <a:r>
              <a:rPr lang="it-IT" dirty="0" smtClean="0"/>
              <a:t>… degli aeroporti … . Alle </a:t>
            </a:r>
            <a:r>
              <a:rPr lang="it-IT" dirty="0"/>
              <a:t>predette </a:t>
            </a:r>
            <a:r>
              <a:rPr lang="it-IT" dirty="0" smtClean="0"/>
              <a:t>società </a:t>
            </a:r>
            <a:r>
              <a:rPr lang="it-IT" dirty="0"/>
              <a:t>possono partecipare anche  le  regioni  e  </a:t>
            </a:r>
            <a:r>
              <a:rPr lang="it-IT" dirty="0" smtClean="0"/>
              <a:t>gli enti </a:t>
            </a:r>
            <a:r>
              <a:rPr lang="it-IT" dirty="0"/>
              <a:t>locali interessati. Con decreto del  Ministro  dei  trasporti  </a:t>
            </a:r>
            <a:r>
              <a:rPr lang="it-IT" dirty="0" smtClean="0"/>
              <a:t>e della </a:t>
            </a:r>
            <a:r>
              <a:rPr lang="it-IT" dirty="0"/>
              <a:t>navigazione, di concerto  con  il  Ministro  del  tesoro,  sono</a:t>
            </a:r>
          </a:p>
          <a:p>
            <a:pPr marL="0" indent="0">
              <a:buNone/>
            </a:pPr>
            <a:r>
              <a:rPr lang="it-IT" dirty="0" smtClean="0"/>
              <a:t>stabiliti … </a:t>
            </a:r>
            <a:r>
              <a:rPr lang="it-IT" dirty="0"/>
              <a:t>i criteri per l'attuazione del presente  </a:t>
            </a:r>
            <a:r>
              <a:rPr lang="it-IT" dirty="0" smtClean="0"/>
              <a:t>comma …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374628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Il modello di gestione aeroportuale delineato dal D.M. 521/1997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525963"/>
          </a:xfrm>
        </p:spPr>
        <p:txBody>
          <a:bodyPr>
            <a:normAutofit/>
          </a:bodyPr>
          <a:lstStyle/>
          <a:p>
            <a:pPr marL="447675" indent="-447675">
              <a:buFont typeface="Wingdings" panose="05000000000000000000" pitchFamily="2" charset="2"/>
              <a:buChar char="Ø"/>
            </a:pPr>
            <a:r>
              <a:rPr lang="it-IT" dirty="0"/>
              <a:t>Le società di gestione aeroportuale sono </a:t>
            </a:r>
            <a:r>
              <a:rPr lang="it-IT" dirty="0" smtClean="0"/>
              <a:t> costituite esclusivamente sotto </a:t>
            </a:r>
            <a:r>
              <a:rPr lang="it-IT" dirty="0"/>
              <a:t>forma di </a:t>
            </a:r>
            <a:r>
              <a:rPr lang="it-IT" b="1" dirty="0"/>
              <a:t>società di </a:t>
            </a:r>
            <a:r>
              <a:rPr lang="it-IT" b="1" dirty="0" smtClean="0"/>
              <a:t>capitale</a:t>
            </a:r>
            <a:r>
              <a:rPr lang="it-IT" dirty="0" smtClean="0"/>
              <a:t>;</a:t>
            </a:r>
          </a:p>
          <a:p>
            <a:pPr marL="447675" indent="-447675">
              <a:buFont typeface="Wingdings" panose="05000000000000000000" pitchFamily="2" charset="2"/>
              <a:buChar char="Ø"/>
            </a:pPr>
            <a:r>
              <a:rPr lang="it-IT" dirty="0"/>
              <a:t>possono </a:t>
            </a:r>
            <a:r>
              <a:rPr lang="it-IT" dirty="0" smtClean="0"/>
              <a:t>essere soci, </a:t>
            </a:r>
            <a:r>
              <a:rPr lang="it-IT" dirty="0"/>
              <a:t>senza il vincolo della </a:t>
            </a:r>
            <a:r>
              <a:rPr lang="it-IT" dirty="0" smtClean="0"/>
              <a:t>proprietà maggioritaria</a:t>
            </a:r>
            <a:r>
              <a:rPr lang="it-IT" dirty="0"/>
              <a:t>, anche le regioni, le province, i comuni e gli enti locali nonché </a:t>
            </a:r>
            <a:r>
              <a:rPr lang="it-IT" dirty="0" smtClean="0"/>
              <a:t>le camere </a:t>
            </a:r>
            <a:r>
              <a:rPr lang="it-IT" dirty="0"/>
              <a:t>di commercio, industria </a:t>
            </a:r>
            <a:r>
              <a:rPr lang="it-IT" dirty="0" smtClean="0"/>
              <a:t>ed artigianato </a:t>
            </a:r>
            <a:r>
              <a:rPr lang="it-IT" dirty="0"/>
              <a:t>interessati</a:t>
            </a:r>
          </a:p>
        </p:txBody>
      </p:sp>
    </p:spTree>
    <p:extLst>
      <p:ext uri="{BB962C8B-B14F-4D97-AF65-F5344CB8AC3E}">
        <p14:creationId xmlns:p14="http://schemas.microsoft.com/office/powerpoint/2010/main" val="23588601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Il modello di gestione aeroportuale delineato dal D.M. 521/1997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525963"/>
          </a:xfrm>
        </p:spPr>
        <p:txBody>
          <a:bodyPr>
            <a:normAutofit/>
          </a:bodyPr>
          <a:lstStyle/>
          <a:p>
            <a:pPr marL="447675" indent="-447675">
              <a:buFont typeface="Wingdings" panose="05000000000000000000" pitchFamily="2" charset="2"/>
              <a:buChar char="Ø"/>
            </a:pPr>
            <a:r>
              <a:rPr lang="it-IT" dirty="0"/>
              <a:t>La scelta del socio privato di </a:t>
            </a:r>
            <a:r>
              <a:rPr lang="it-IT" dirty="0" smtClean="0"/>
              <a:t>maggioranza è </a:t>
            </a:r>
            <a:r>
              <a:rPr lang="it-IT" dirty="0"/>
              <a:t>subordinata all'espletamento </a:t>
            </a:r>
            <a:r>
              <a:rPr lang="it-IT" dirty="0" smtClean="0"/>
              <a:t>di procedure ad evidenza </a:t>
            </a:r>
            <a:r>
              <a:rPr lang="it-IT" dirty="0"/>
              <a:t>pubblica;</a:t>
            </a:r>
            <a:endParaRPr lang="it-IT" dirty="0" smtClean="0"/>
          </a:p>
          <a:p>
            <a:pPr marL="447675" indent="-447675">
              <a:buFont typeface="Wingdings" panose="05000000000000000000" pitchFamily="2" charset="2"/>
              <a:buChar char="Ø"/>
            </a:pPr>
            <a:r>
              <a:rPr lang="it-IT" dirty="0" smtClean="0"/>
              <a:t>Capitale sociale adeguato al traffico di passeggeri e/o merci dell’aeroporto</a:t>
            </a:r>
          </a:p>
          <a:p>
            <a:pPr marL="447675" indent="-447675">
              <a:buFont typeface="Wingdings" panose="05000000000000000000" pitchFamily="2" charset="2"/>
              <a:buChar char="Ø"/>
            </a:pPr>
            <a:r>
              <a:rPr lang="it-IT" dirty="0"/>
              <a:t>I rapporti tra soci pubblici e </a:t>
            </a:r>
            <a:r>
              <a:rPr lang="it-IT" dirty="0" smtClean="0"/>
              <a:t>privati … sono </a:t>
            </a:r>
            <a:r>
              <a:rPr lang="it-IT" dirty="0"/>
              <a:t>regolati da appositi </a:t>
            </a:r>
            <a:r>
              <a:rPr lang="it-IT" dirty="0" smtClean="0"/>
              <a:t>accordi … in modo </a:t>
            </a:r>
            <a:r>
              <a:rPr lang="it-IT" dirty="0"/>
              <a:t>da assicurare </a:t>
            </a:r>
            <a:r>
              <a:rPr lang="it-IT" dirty="0" smtClean="0"/>
              <a:t>… l'interesse </a:t>
            </a:r>
            <a:r>
              <a:rPr lang="it-IT" dirty="0"/>
              <a:t>pubblico. </a:t>
            </a:r>
          </a:p>
        </p:txBody>
      </p:sp>
    </p:spTree>
    <p:extLst>
      <p:ext uri="{BB962C8B-B14F-4D97-AF65-F5344CB8AC3E}">
        <p14:creationId xmlns:p14="http://schemas.microsoft.com/office/powerpoint/2010/main" val="41480929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Gli equilibri al momento dell’emanazione del D.M</a:t>
            </a:r>
            <a:r>
              <a:rPr lang="it-IT" dirty="0" smtClean="0"/>
              <a:t>. 521/1997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525963"/>
          </a:xfrm>
        </p:spPr>
        <p:txBody>
          <a:bodyPr>
            <a:normAutofit/>
          </a:bodyPr>
          <a:lstStyle/>
          <a:p>
            <a:pPr marL="449263" indent="-449263">
              <a:buFont typeface="Wingdings" panose="05000000000000000000" pitchFamily="2" charset="2"/>
              <a:buChar char="Ø"/>
            </a:pPr>
            <a:r>
              <a:rPr lang="it-IT" i="1" dirty="0" smtClean="0"/>
              <a:t>Presenza capillare della DGAC (poi ENAC) sugli aeroporti nazionali;</a:t>
            </a:r>
          </a:p>
          <a:p>
            <a:pPr marL="449263" indent="-449263">
              <a:buFont typeface="Wingdings" panose="05000000000000000000" pitchFamily="2" charset="2"/>
              <a:buChar char="Ø"/>
            </a:pPr>
            <a:r>
              <a:rPr lang="it-IT" i="1" dirty="0" smtClean="0"/>
              <a:t>Predominio della compagnia di bandiera;</a:t>
            </a:r>
          </a:p>
          <a:p>
            <a:pPr marL="449263" indent="-449263">
              <a:buFont typeface="Wingdings" panose="05000000000000000000" pitchFamily="2" charset="2"/>
              <a:buChar char="Ø"/>
            </a:pPr>
            <a:endParaRPr lang="it-IT" sz="2800" i="1" dirty="0" smtClean="0"/>
          </a:p>
          <a:p>
            <a:pPr marL="449263" indent="-449263">
              <a:buFont typeface="Wingdings" panose="05000000000000000000" pitchFamily="2" charset="2"/>
              <a:buChar char="Ø"/>
            </a:pPr>
            <a:r>
              <a:rPr lang="it-IT" i="1" dirty="0" smtClean="0"/>
              <a:t>Handling non ancora liberalizzato ed ancora in capo ai gestori aeroportuali;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36116344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Il modello di vigilanza </a:t>
            </a:r>
            <a:br>
              <a:rPr lang="it-IT" dirty="0" smtClean="0"/>
            </a:br>
            <a:r>
              <a:rPr lang="it-IT" dirty="0" smtClean="0"/>
              <a:t>delineato dal D.M. 521/1997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i="1" dirty="0"/>
              <a:t>Per consentire il corretto adempimento dei compiti di vigilanza, per </a:t>
            </a:r>
            <a:r>
              <a:rPr lang="it-IT" i="1" dirty="0" smtClean="0"/>
              <a:t>il rispetto </a:t>
            </a:r>
            <a:r>
              <a:rPr lang="it-IT" i="1" dirty="0"/>
              <a:t>dei principi di efficienza, efficacia ed </a:t>
            </a:r>
            <a:r>
              <a:rPr lang="it-IT" i="1" dirty="0" smtClean="0"/>
              <a:t>economicità, </a:t>
            </a:r>
            <a:r>
              <a:rPr lang="it-IT" i="1" dirty="0"/>
              <a:t>il Ministro dei trasporti e della navigazione ed il Ministro del </a:t>
            </a:r>
            <a:r>
              <a:rPr lang="it-IT" i="1" dirty="0" smtClean="0"/>
              <a:t>tesoro nominano</a:t>
            </a:r>
            <a:r>
              <a:rPr lang="it-IT" i="1" dirty="0"/>
              <a:t>, rispettivamente, </a:t>
            </a:r>
            <a:r>
              <a:rPr lang="it-IT" i="1" dirty="0" smtClean="0"/>
              <a:t>un sindaco </a:t>
            </a:r>
            <a:r>
              <a:rPr lang="it-IT" i="1" dirty="0"/>
              <a:t>in ciascuna delle società di </a:t>
            </a:r>
            <a:r>
              <a:rPr lang="it-IT" i="1" dirty="0" smtClean="0"/>
              <a:t>gestione aeroportuale. </a:t>
            </a:r>
            <a:r>
              <a:rPr lang="it-IT" sz="2800" i="1" dirty="0" smtClean="0"/>
              <a:t>(art. 11 comma 2)</a:t>
            </a:r>
            <a:endParaRPr lang="it-IT" sz="2800" i="1" dirty="0"/>
          </a:p>
        </p:txBody>
      </p:sp>
    </p:spTree>
    <p:extLst>
      <p:ext uri="{BB962C8B-B14F-4D97-AF65-F5344CB8AC3E}">
        <p14:creationId xmlns:p14="http://schemas.microsoft.com/office/powerpoint/2010/main" val="25810510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Debolezza del modello</a:t>
            </a:r>
            <a:br>
              <a:rPr lang="it-IT" dirty="0" smtClean="0"/>
            </a:br>
            <a:r>
              <a:rPr lang="it-IT" dirty="0" smtClean="0"/>
              <a:t>delineato dal D.M. 521/1997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52596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it-IT" sz="3600" i="1" dirty="0" smtClean="0"/>
              <a:t>Eccessiva frammentazione della proprietà delle società di gestione aeroportuale;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3600" i="1" dirty="0" smtClean="0"/>
              <a:t>Creazione di una concorrenza tra gli aeroporti;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3600" i="1" dirty="0" smtClean="0"/>
              <a:t>Mancanza di una politica nazionale dello sviluppo del traffico aereo;</a:t>
            </a:r>
            <a:endParaRPr lang="it-IT" sz="3600" i="1" dirty="0"/>
          </a:p>
        </p:txBody>
      </p:sp>
    </p:spTree>
    <p:extLst>
      <p:ext uri="{BB962C8B-B14F-4D97-AF65-F5344CB8AC3E}">
        <p14:creationId xmlns:p14="http://schemas.microsoft.com/office/powerpoint/2010/main" val="8346961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Gli equilibri attuali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525963"/>
          </a:xfrm>
        </p:spPr>
        <p:txBody>
          <a:bodyPr>
            <a:normAutofit/>
          </a:bodyPr>
          <a:lstStyle/>
          <a:p>
            <a:pPr marL="449263" indent="-449263">
              <a:buFont typeface="Wingdings" panose="05000000000000000000" pitchFamily="2" charset="2"/>
              <a:buChar char="Ø"/>
            </a:pPr>
            <a:r>
              <a:rPr lang="it-IT" i="1" dirty="0" smtClean="0"/>
              <a:t>Diminuzione delle presenza di ENAC sugli aeroporti nazionali;</a:t>
            </a:r>
          </a:p>
          <a:p>
            <a:pPr marL="449263" indent="-449263">
              <a:buFont typeface="Wingdings" panose="05000000000000000000" pitchFamily="2" charset="2"/>
              <a:buChar char="Ø"/>
            </a:pPr>
            <a:r>
              <a:rPr lang="it-IT" i="1" dirty="0" smtClean="0"/>
              <a:t>Perdita di incisività dell’ENAC sulle scelte dei gestori aeroportuali (in particolare se i nuovi modelli tariffari di ART andassero a regime)</a:t>
            </a:r>
            <a:endParaRPr lang="it-IT" i="1" dirty="0" smtClean="0"/>
          </a:p>
          <a:p>
            <a:pPr marL="449263" indent="-449263">
              <a:buFont typeface="Wingdings" panose="05000000000000000000" pitchFamily="2" charset="2"/>
              <a:buChar char="Ø"/>
            </a:pPr>
            <a:r>
              <a:rPr lang="it-IT" i="1" dirty="0" smtClean="0"/>
              <a:t>Concorrenza agguerrita tra i vettori aerei;</a:t>
            </a:r>
            <a:endParaRPr lang="it-IT" sz="2800" i="1" dirty="0" smtClean="0"/>
          </a:p>
          <a:p>
            <a:pPr marL="449263" indent="-449263">
              <a:buFont typeface="Wingdings" panose="05000000000000000000" pitchFamily="2" charset="2"/>
              <a:buChar char="Ø"/>
            </a:pPr>
            <a:r>
              <a:rPr lang="it-IT" i="1" dirty="0" smtClean="0"/>
              <a:t>Handling totalmente liberalizzato non più in capo ai gestori aeroportuali</a:t>
            </a:r>
            <a:r>
              <a:rPr lang="it-IT" sz="2800" i="1" dirty="0" smtClean="0"/>
              <a:t>;</a:t>
            </a:r>
            <a:endParaRPr lang="it-IT" sz="2800" i="1" dirty="0"/>
          </a:p>
        </p:txBody>
      </p:sp>
    </p:spTree>
    <p:extLst>
      <p:ext uri="{BB962C8B-B14F-4D97-AF65-F5344CB8AC3E}">
        <p14:creationId xmlns:p14="http://schemas.microsoft.com/office/powerpoint/2010/main" val="42275917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600" dirty="0" smtClean="0"/>
              <a:t>D.L. 21/2012</a:t>
            </a:r>
            <a:r>
              <a:rPr lang="it-IT" sz="3600" dirty="0"/>
              <a:t>: poteri speciali esercitabili dal Governo nei settori </a:t>
            </a:r>
            <a:r>
              <a:rPr lang="it-IT" sz="3600" dirty="0" smtClean="0"/>
              <a:t>… dei </a:t>
            </a:r>
            <a:r>
              <a:rPr lang="it-IT" sz="3600" dirty="0"/>
              <a:t>trasporti 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251520" y="4690212"/>
            <a:ext cx="864096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/>
              <a:t>D.P.R. 25 </a:t>
            </a:r>
            <a:r>
              <a:rPr lang="it-IT" sz="2800" dirty="0"/>
              <a:t>marzo 2014, n. </a:t>
            </a:r>
            <a:r>
              <a:rPr lang="it-IT" sz="2800" dirty="0" smtClean="0"/>
              <a:t>85: individua gli aeroporti di interesse nazionale quali «infrastrutture strategiche» cui può essere applicato il D.L. 21/2012 </a:t>
            </a:r>
            <a:endParaRPr lang="it-IT" sz="2800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251520" y="1700808"/>
            <a:ext cx="864096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/>
              <a:t>Art. 2 : … può </a:t>
            </a:r>
            <a:r>
              <a:rPr lang="it-IT" sz="2800" dirty="0"/>
              <a:t>essere espresso il veto alle delibere, atti e </a:t>
            </a:r>
            <a:r>
              <a:rPr lang="it-IT" sz="2800" dirty="0" smtClean="0"/>
              <a:t>operazioni, </a:t>
            </a:r>
            <a:r>
              <a:rPr lang="it-IT" sz="2800" dirty="0"/>
              <a:t>che diano luogo a una situazione eccezionale, non disciplinata dalla normativa nazionale ed europea di settore, di minaccia di grave pregiudizio per gli interessi pubblici relativi alla sicurezza e al funzionamento delle reti e degli impianti e alla </a:t>
            </a:r>
            <a:r>
              <a:rPr lang="it-IT" sz="2800" dirty="0" smtClean="0"/>
              <a:t>continuità </a:t>
            </a:r>
            <a:r>
              <a:rPr lang="it-IT" sz="2800" dirty="0"/>
              <a:t>degli approvvigionamenti.</a:t>
            </a:r>
          </a:p>
        </p:txBody>
      </p:sp>
    </p:spTree>
    <p:extLst>
      <p:ext uri="{BB962C8B-B14F-4D97-AF65-F5344CB8AC3E}">
        <p14:creationId xmlns:p14="http://schemas.microsoft.com/office/powerpoint/2010/main" val="316345708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942</TotalTime>
  <Words>560</Words>
  <Application>Microsoft Office PowerPoint</Application>
  <PresentationFormat>Presentazione su schermo (4:3)</PresentationFormat>
  <Paragraphs>39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4" baseType="lpstr">
      <vt:lpstr>Arial</vt:lpstr>
      <vt:lpstr>Calibri</vt:lpstr>
      <vt:lpstr>Wingdings</vt:lpstr>
      <vt:lpstr>Tema di Office</vt:lpstr>
      <vt:lpstr>Prospettive di riforma del D.M. 521-97:  nuove forme di vigilanza sul gestore aeroportuale</vt:lpstr>
      <vt:lpstr>Il modello di gestione aeroportuale delineato dal D.M. 521/1997</vt:lpstr>
      <vt:lpstr>Il modello di gestione aeroportuale delineato dal D.M. 521/1997</vt:lpstr>
      <vt:lpstr>Il modello di gestione aeroportuale delineato dal D.M. 521/1997</vt:lpstr>
      <vt:lpstr>Gli equilibri al momento dell’emanazione del D.M. 521/1997</vt:lpstr>
      <vt:lpstr>Il modello di vigilanza  delineato dal D.M. 521/1997</vt:lpstr>
      <vt:lpstr>Debolezza del modello delineato dal D.M. 521/1997</vt:lpstr>
      <vt:lpstr>Gli equilibri attuali</vt:lpstr>
      <vt:lpstr>D.L. 21/2012: poteri speciali esercitabili dal Governo nei settori … dei trasporti </vt:lpstr>
      <vt:lpstr>Prospettiva di modifica  del sistema di vigilanza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nuovo assetto del gestore aeroportuale: bilanciamento tra interesse pubblico e privato</dc:title>
  <dc:creator>e36790</dc:creator>
  <cp:lastModifiedBy>Di Giugno Marco</cp:lastModifiedBy>
  <cp:revision>73</cp:revision>
  <dcterms:created xsi:type="dcterms:W3CDTF">2015-12-15T16:27:50Z</dcterms:created>
  <dcterms:modified xsi:type="dcterms:W3CDTF">2019-12-02T11:11:36Z</dcterms:modified>
</cp:coreProperties>
</file>