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777" r:id="rId4"/>
  </p:sldMasterIdLst>
  <p:notesMasterIdLst>
    <p:notesMasterId r:id="rId31"/>
  </p:notesMasterIdLst>
  <p:handoutMasterIdLst>
    <p:handoutMasterId r:id="rId32"/>
  </p:handoutMasterIdLst>
  <p:sldIdLst>
    <p:sldId id="382" r:id="rId5"/>
    <p:sldId id="453" r:id="rId6"/>
    <p:sldId id="387" r:id="rId7"/>
    <p:sldId id="342" r:id="rId8"/>
    <p:sldId id="430" r:id="rId9"/>
    <p:sldId id="431" r:id="rId10"/>
    <p:sldId id="432" r:id="rId11"/>
    <p:sldId id="433" r:id="rId12"/>
    <p:sldId id="491" r:id="rId13"/>
    <p:sldId id="434" r:id="rId14"/>
    <p:sldId id="437" r:id="rId15"/>
    <p:sldId id="438" r:id="rId16"/>
    <p:sldId id="447" r:id="rId17"/>
    <p:sldId id="440" r:id="rId18"/>
    <p:sldId id="493" r:id="rId19"/>
    <p:sldId id="445" r:id="rId20"/>
    <p:sldId id="444" r:id="rId21"/>
    <p:sldId id="443" r:id="rId22"/>
    <p:sldId id="442" r:id="rId23"/>
    <p:sldId id="441" r:id="rId24"/>
    <p:sldId id="448" r:id="rId25"/>
    <p:sldId id="450" r:id="rId26"/>
    <p:sldId id="449" r:id="rId27"/>
    <p:sldId id="492" r:id="rId28"/>
    <p:sldId id="490" r:id="rId29"/>
    <p:sldId id="380" r:id="rId3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6969"/>
    <a:srgbClr val="FF8B8B"/>
    <a:srgbClr val="FF5050"/>
    <a:srgbClr val="BA8CDC"/>
    <a:srgbClr val="3399FF"/>
    <a:srgbClr val="61E1FF"/>
    <a:srgbClr val="79E5FF"/>
    <a:srgbClr val="89E9FF"/>
    <a:srgbClr val="4B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0" autoAdjust="0"/>
    <p:restoredTop sz="94599" autoAdjust="0"/>
  </p:normalViewPr>
  <p:slideViewPr>
    <p:cSldViewPr>
      <p:cViewPr varScale="1">
        <p:scale>
          <a:sx n="70" d="100"/>
          <a:sy n="70" d="100"/>
        </p:scale>
        <p:origin x="1302" y="66"/>
      </p:cViewPr>
      <p:guideLst>
        <p:guide orient="horz" pos="2160"/>
        <p:guide pos="2880"/>
      </p:guideLst>
    </p:cSldViewPr>
  </p:slideViewPr>
  <p:outlineViewPr>
    <p:cViewPr>
      <p:scale>
        <a:sx n="33" d="100"/>
        <a:sy n="33" d="100"/>
      </p:scale>
      <p:origin x="30" y="8922"/>
    </p:cViewPr>
  </p:outlin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p>
            <a:fld id="{03170175-C3ED-4C72-B085-79CCCD670CC9}" type="datetimeFigureOut">
              <a:rPr lang="en-US" smtClean="0"/>
              <a:pPr/>
              <a:t>12/5/2019</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p>
            <a:fld id="{92977F1F-E40B-4E53-8E11-28ED506983A2}" type="slidenum">
              <a:rPr lang="en-US" smtClean="0"/>
              <a:pPr/>
              <a:t>‹N›</a:t>
            </a:fld>
            <a:endParaRPr lang="en-US"/>
          </a:p>
        </p:txBody>
      </p:sp>
    </p:spTree>
    <p:extLst>
      <p:ext uri="{BB962C8B-B14F-4D97-AF65-F5344CB8AC3E}">
        <p14:creationId xmlns:p14="http://schemas.microsoft.com/office/powerpoint/2010/main" val="345568527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p>
            <a:fld id="{2D9FB51A-E05F-4494-ADA5-A77EAE266FCF}" type="datetimeFigureOut">
              <a:rPr lang="en-US" smtClean="0"/>
              <a:pPr/>
              <a:t>12/5/2019</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noProof="1" smtClean="0"/>
              <a:t>Click to edit Master text styles</a:t>
            </a:r>
            <a:endParaRPr lang="en-US"/>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p>
            <a:r>
              <a:rPr lang="en-US" dirty="0" smtClean="0"/>
              <a:t>ROMA, 3-5 DICEMBRE 2018</a:t>
            </a:r>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p>
            <a:fld id="{13CD1B0D-083E-4DA2-81AD-16B7E971189E}" type="slidenum">
              <a:rPr lang="en-US" smtClean="0"/>
              <a:pPr/>
              <a:t>‹N›</a:t>
            </a:fld>
            <a:endParaRPr lang="en-US"/>
          </a:p>
        </p:txBody>
      </p:sp>
    </p:spTree>
    <p:extLst>
      <p:ext uri="{BB962C8B-B14F-4D97-AF65-F5344CB8AC3E}">
        <p14:creationId xmlns:p14="http://schemas.microsoft.com/office/powerpoint/2010/main" val="1300343410"/>
      </p:ext>
    </p:extLst>
  </p:cSld>
  <p:clrMap bg1="lt1" tx1="dk1" bg2="lt2" tx2="dk2" accent1="accent1" accent2="accent2" accent3="accent3" accent4="accent4" accent5="accent5" accent6="accent6" hlink="hlink" folHlink="folHlink"/>
  <p:hf ftr="0" dt="0"/>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12/5/2019</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12/5/2019</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3</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12/5/2019</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4</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it-IT" noProof="0" dirty="0"/>
          </a:p>
        </p:txBody>
      </p:sp>
      <p:sp>
        <p:nvSpPr>
          <p:cNvPr id="4" name="Rectangle 4"/>
          <p:cNvSpPr>
            <a:spLocks noGrp="1"/>
          </p:cNvSpPr>
          <p:nvPr>
            <p:ph type="dt" idx="10"/>
          </p:nvPr>
        </p:nvSpPr>
        <p:spPr/>
        <p:txBody>
          <a:bodyPr/>
          <a:lstStyle/>
          <a:p>
            <a:fld id="{2D9FB51A-E05F-4494-ADA5-A77EAE266FCF}" type="datetimeFigureOut">
              <a:rPr lang="en-US" smtClean="0"/>
              <a:pPr/>
              <a:t>12/5/2019</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26</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8"/>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FE93303-DD40-4667-91A1-FD74D58835A3}" type="datetime2">
              <a:rPr lang="en-US" smtClean="0"/>
              <a:t>Thursday, December 05, 2019</a:t>
            </a:fld>
            <a:endParaRPr lang="en-US"/>
          </a:p>
        </p:txBody>
      </p:sp>
      <p:sp>
        <p:nvSpPr>
          <p:cNvPr id="5" name="Segnaposto piè di pagina 4"/>
          <p:cNvSpPr>
            <a:spLocks noGrp="1"/>
          </p:cNvSpPr>
          <p:nvPr>
            <p:ph type="ftr" sz="quarter" idx="11"/>
          </p:nvPr>
        </p:nvSpPr>
        <p:spPr/>
        <p:txBody>
          <a:bodyPr/>
          <a:lstStyle/>
          <a:p>
            <a:r>
              <a:rPr lang="en-US" smtClean="0"/>
              <a:t>Roma, 2/4 dicembre 2019</a:t>
            </a:r>
            <a:endParaRPr lang="en-US"/>
          </a:p>
        </p:txBody>
      </p:sp>
      <p:sp>
        <p:nvSpPr>
          <p:cNvPr id="6" name="Segnaposto numero diapositiva 5"/>
          <p:cNvSpPr>
            <a:spLocks noGrp="1"/>
          </p:cNvSpPr>
          <p:nvPr>
            <p:ph type="sldNum" sz="quarter" idx="12"/>
          </p:nvPr>
        </p:nvSpPr>
        <p:spPr/>
        <p:txBody>
          <a:bodyPr/>
          <a:lstStyle/>
          <a:p>
            <a:fld id="{CF7A2BDD-D331-44F0-96AA-4FB4ED497064}" type="slidenum">
              <a:rPr lang="en-US" smtClean="0"/>
              <a:pPr/>
              <a:t>‹N›</a:t>
            </a:fld>
            <a:endParaRPr lang="en-US" dirty="0"/>
          </a:p>
        </p:txBody>
      </p:sp>
    </p:spTree>
  </p:cSld>
  <p:clrMapOvr>
    <a:masterClrMapping/>
  </p:clrMapOvr>
  <p:transition spd="slow">
    <p:strips dir="l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lgn="l"/>
            <a:fld id="{DA5E2020-32A1-404D-965C-8EB9D0C84F0F}" type="datetime2">
              <a:rPr lang="en-US" smtClean="0"/>
              <a:t>Thursday, December 05, 2019</a:t>
            </a:fld>
            <a:endParaRPr lang="en-US" dirty="0">
              <a:solidFill>
                <a:schemeClr val="accent1">
                  <a:shade val="75000"/>
                </a:schemeClr>
              </a:solidFill>
            </a:endParaRPr>
          </a:p>
        </p:txBody>
      </p:sp>
      <p:sp>
        <p:nvSpPr>
          <p:cNvPr id="5" name="Segnaposto piè di pagina 4"/>
          <p:cNvSpPr>
            <a:spLocks noGrp="1"/>
          </p:cNvSpPr>
          <p:nvPr>
            <p:ph type="ftr" sz="quarter" idx="11"/>
          </p:nvPr>
        </p:nvSpPr>
        <p:spPr/>
        <p:txBody>
          <a:body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6" name="Segnaposto numero diapositiva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lgn="l"/>
            <a:fld id="{33FEA1EE-7BB4-476E-8BDB-C19725037216}" type="datetime2">
              <a:rPr lang="en-US" smtClean="0"/>
              <a:t>Thursday, December 05, 2019</a:t>
            </a:fld>
            <a:endParaRPr lang="en-US" dirty="0">
              <a:solidFill>
                <a:schemeClr val="accent1">
                  <a:shade val="75000"/>
                </a:schemeClr>
              </a:solidFill>
            </a:endParaRPr>
          </a:p>
        </p:txBody>
      </p:sp>
      <p:sp>
        <p:nvSpPr>
          <p:cNvPr id="5" name="Segnaposto piè di pagina 4"/>
          <p:cNvSpPr>
            <a:spLocks noGrp="1"/>
          </p:cNvSpPr>
          <p:nvPr>
            <p:ph type="ftr" sz="quarter" idx="11"/>
          </p:nvPr>
        </p:nvSpPr>
        <p:spPr/>
        <p:txBody>
          <a:body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6" name="Segnaposto numero diapositiva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olo e testo">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it-IT" noProof="1" smtClean="0"/>
              <a:t>Fare clic per modificare lo stile del titolo</a:t>
            </a:r>
            <a:endParaRPr lang="en-US" dirty="0"/>
          </a:p>
        </p:txBody>
      </p:sp>
      <p:sp>
        <p:nvSpPr>
          <p:cNvPr id="3" name="Rectangle 3"/>
          <p:cNvSpPr>
            <a:spLocks noGrp="1"/>
          </p:cNvSpPr>
          <p:nvPr>
            <p:ph type="body" idx="1"/>
          </p:nvPr>
        </p:nvSpPr>
        <p:spPr/>
        <p:txBody>
          <a:bodyPr/>
          <a:lstStyle/>
          <a:p>
            <a:pPr lvl="0"/>
            <a:r>
              <a:rPr lang="it-IT" noProof="1" smtClean="0"/>
              <a:t>Fare clic per modificare stili del testo dello schema</a:t>
            </a:r>
          </a:p>
          <a:p>
            <a:pPr lvl="1"/>
            <a:r>
              <a:rPr lang="it-IT" noProof="1" smtClean="0"/>
              <a:t>Secondo livello</a:t>
            </a:r>
          </a:p>
          <a:p>
            <a:pPr lvl="2"/>
            <a:r>
              <a:rPr lang="it-IT" noProof="1" smtClean="0"/>
              <a:t>Terzo livello</a:t>
            </a:r>
          </a:p>
          <a:p>
            <a:pPr lvl="3"/>
            <a:r>
              <a:rPr lang="it-IT" noProof="1" smtClean="0"/>
              <a:t>Quarto livello</a:t>
            </a:r>
          </a:p>
          <a:p>
            <a:pPr lvl="4"/>
            <a:r>
              <a:rPr lang="it-IT" noProof="1" smtClean="0"/>
              <a:t>Quinto livello</a:t>
            </a:r>
            <a:endParaRPr lang="en-US"/>
          </a:p>
        </p:txBody>
      </p:sp>
      <p:sp>
        <p:nvSpPr>
          <p:cNvPr id="4" name="Rectangle 4"/>
          <p:cNvSpPr>
            <a:spLocks noGrp="1"/>
          </p:cNvSpPr>
          <p:nvPr>
            <p:ph type="dt" sz="half" idx="10"/>
          </p:nvPr>
        </p:nvSpPr>
        <p:spPr/>
        <p:txBody>
          <a:bodyPr/>
          <a:lstStyle/>
          <a:p>
            <a:fld id="{74AA7156-1DFB-4336-877B-F183B96C485C}" type="datetime2">
              <a:rPr lang="en-US" smtClean="0"/>
              <a:t>Thursday, December 05, 2019</a:t>
            </a:fld>
            <a:endParaRPr lang="en-US"/>
          </a:p>
        </p:txBody>
      </p:sp>
      <p:sp>
        <p:nvSpPr>
          <p:cNvPr id="5" name="Rectangle 5"/>
          <p:cNvSpPr>
            <a:spLocks noGrp="1"/>
          </p:cNvSpPr>
          <p:nvPr>
            <p:ph type="ftr" sz="quarter" idx="11"/>
          </p:nvPr>
        </p:nvSpPr>
        <p:spPr/>
        <p:txBody>
          <a:bodyPr/>
          <a:lstStyle/>
          <a:p>
            <a:r>
              <a:rPr lang="en-US" smtClean="0"/>
              <a:t>Roma, 2/4 dicembre 2019</a:t>
            </a:r>
            <a:endParaRPr lang="en-US"/>
          </a:p>
        </p:txBody>
      </p:sp>
      <p:sp>
        <p:nvSpPr>
          <p:cNvPr id="6" name="Rectangle 6"/>
          <p:cNvSpPr>
            <a:spLocks noGrp="1"/>
          </p:cNvSpPr>
          <p:nvPr>
            <p:ph type="sldNum" sz="quarter" idx="12"/>
          </p:nvPr>
        </p:nvSpPr>
        <p:spPr/>
        <p:txBody>
          <a:bodyPr/>
          <a:lstStyle/>
          <a:p>
            <a:fld id="{1D24C974-5669-4F4D-B5F7-AEFAF0EB8F68}"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8380CDD-3BB1-49D4-A317-D0AE6A19F682}" type="datetime2">
              <a:rPr lang="en-US" smtClean="0"/>
              <a:t>Thursday, December 05, 2019</a:t>
            </a:fld>
            <a:endParaRPr lang="en-US"/>
          </a:p>
        </p:txBody>
      </p:sp>
      <p:sp>
        <p:nvSpPr>
          <p:cNvPr id="5" name="Segnaposto piè di pagina 4"/>
          <p:cNvSpPr>
            <a:spLocks noGrp="1"/>
          </p:cNvSpPr>
          <p:nvPr>
            <p:ph type="ftr" sz="quarter" idx="11"/>
          </p:nvPr>
        </p:nvSpPr>
        <p:spPr/>
        <p:txBody>
          <a:bodyPr/>
          <a:lstStyle/>
          <a:p>
            <a:r>
              <a:rPr lang="en-US" smtClean="0"/>
              <a:t>Roma, 2/4 dicembre 2019</a:t>
            </a:r>
            <a:endParaRPr lang="en-US"/>
          </a:p>
        </p:txBody>
      </p:sp>
      <p:sp>
        <p:nvSpPr>
          <p:cNvPr id="6" name="Segnaposto numero diapositiva 5"/>
          <p:cNvSpPr>
            <a:spLocks noGrp="1"/>
          </p:cNvSpPr>
          <p:nvPr>
            <p:ph type="sldNum" sz="quarter" idx="12"/>
          </p:nvPr>
        </p:nvSpPr>
        <p:spPr/>
        <p:txBody>
          <a:bodyPr/>
          <a:lstStyle/>
          <a:p>
            <a:fld id="{CF7A2BDD-D331-44F0-96AA-4FB4ED497064}" type="slidenum">
              <a:rPr lang="en-US" smtClean="0"/>
              <a:pPr/>
              <a:t>‹N›</a:t>
            </a:fld>
            <a:endParaRPr lang="en-US" dirty="0"/>
          </a:p>
        </p:txBody>
      </p:sp>
    </p:spTree>
  </p:cSld>
  <p:clrMapOvr>
    <a:masterClrMapping/>
  </p:clrMapOvr>
  <p:transition spd="slow">
    <p:strips dir="l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1"/>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algn="l"/>
            <a:fld id="{A330E181-52B6-4DAC-B6DA-42EE5E08A435}" type="datetime2">
              <a:rPr lang="en-US" smtClean="0"/>
              <a:t>Thursday, December 05, 2019</a:t>
            </a:fld>
            <a:endParaRPr lang="en-US" dirty="0">
              <a:solidFill>
                <a:schemeClr val="accent1">
                  <a:shade val="75000"/>
                </a:schemeClr>
              </a:solidFill>
            </a:endParaRPr>
          </a:p>
        </p:txBody>
      </p:sp>
      <p:sp>
        <p:nvSpPr>
          <p:cNvPr id="5" name="Segnaposto piè di pagina 4"/>
          <p:cNvSpPr>
            <a:spLocks noGrp="1"/>
          </p:cNvSpPr>
          <p:nvPr>
            <p:ph type="ftr" sz="quarter" idx="11"/>
          </p:nvPr>
        </p:nvSpPr>
        <p:spPr/>
        <p:txBody>
          <a:body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6" name="Segnaposto numero diapositiva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lgn="l"/>
            <a:fld id="{27913E86-3DDE-4BE4-829C-38273163261B}" type="datetime2">
              <a:rPr lang="en-US" smtClean="0"/>
              <a:t>Thursday, December 05, 2019</a:t>
            </a:fld>
            <a:endParaRPr lang="en-US" dirty="0">
              <a:solidFill>
                <a:schemeClr val="accent1">
                  <a:shade val="75000"/>
                </a:schemeClr>
              </a:solidFill>
            </a:endParaRPr>
          </a:p>
        </p:txBody>
      </p:sp>
      <p:sp>
        <p:nvSpPr>
          <p:cNvPr id="6" name="Segnaposto piè di pagina 5"/>
          <p:cNvSpPr>
            <a:spLocks noGrp="1"/>
          </p:cNvSpPr>
          <p:nvPr>
            <p:ph type="ftr" sz="quarter" idx="11"/>
          </p:nvPr>
        </p:nvSpPr>
        <p:spPr/>
        <p:txBody>
          <a:body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7" name="Segnaposto numero diapositiva 6"/>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lgn="l"/>
            <a:fld id="{921FEABE-1351-46A5-B126-6A6F9430701C}" type="datetime2">
              <a:rPr lang="en-US" smtClean="0"/>
              <a:t>Thursday, December 05, 2019</a:t>
            </a:fld>
            <a:endParaRPr lang="en-US" dirty="0">
              <a:solidFill>
                <a:schemeClr val="accent1">
                  <a:shade val="75000"/>
                </a:schemeClr>
              </a:solidFill>
            </a:endParaRPr>
          </a:p>
        </p:txBody>
      </p:sp>
      <p:sp>
        <p:nvSpPr>
          <p:cNvPr id="8" name="Segnaposto piè di pagina 7"/>
          <p:cNvSpPr>
            <a:spLocks noGrp="1"/>
          </p:cNvSpPr>
          <p:nvPr>
            <p:ph type="ftr" sz="quarter" idx="11"/>
          </p:nvPr>
        </p:nvSpPr>
        <p:spPr/>
        <p:txBody>
          <a:body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9" name="Segnaposto numero diapositiva 8"/>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0CF586E-38AF-4655-B3B7-FAF885EF5DD1}" type="datetime2">
              <a:rPr lang="en-US" smtClean="0"/>
              <a:t>Thursday, December 05, 2019</a:t>
            </a:fld>
            <a:endParaRPr lang="en-US"/>
          </a:p>
        </p:txBody>
      </p:sp>
      <p:sp>
        <p:nvSpPr>
          <p:cNvPr id="4" name="Segnaposto piè di pagina 3"/>
          <p:cNvSpPr>
            <a:spLocks noGrp="1"/>
          </p:cNvSpPr>
          <p:nvPr>
            <p:ph type="ftr" sz="quarter" idx="11"/>
          </p:nvPr>
        </p:nvSpPr>
        <p:spPr/>
        <p:txBody>
          <a:bodyPr/>
          <a:lstStyle/>
          <a:p>
            <a:r>
              <a:rPr lang="en-US" smtClean="0"/>
              <a:t>Roma, 2/4 dicembre 2019</a:t>
            </a:r>
            <a:endParaRPr lang="en-US"/>
          </a:p>
        </p:txBody>
      </p:sp>
      <p:sp>
        <p:nvSpPr>
          <p:cNvPr id="5" name="Segnaposto numero diapositiva 4"/>
          <p:cNvSpPr>
            <a:spLocks noGrp="1"/>
          </p:cNvSpPr>
          <p:nvPr>
            <p:ph type="sldNum" sz="quarter" idx="12"/>
          </p:nvPr>
        </p:nvSpPr>
        <p:spPr/>
        <p:txBody>
          <a:bodyPr/>
          <a:lstStyle/>
          <a:p>
            <a:fld id="{CF7A2BDD-D331-44F0-96AA-4FB4ED497064}" type="slidenum">
              <a:rPr lang="en-US" smtClean="0"/>
              <a:pPr/>
              <a:t>‹N›</a:t>
            </a:fld>
            <a:endParaRPr lang="en-US"/>
          </a:p>
        </p:txBody>
      </p:sp>
    </p:spTree>
  </p:cSld>
  <p:clrMapOvr>
    <a:masterClrMapping/>
  </p:clrMapOvr>
  <p:transition spd="slow">
    <p:strips dir="l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600E988-2913-4808-A368-276A7225C14E}" type="datetime2">
              <a:rPr lang="en-US" smtClean="0"/>
              <a:t>Thursday, December 05, 2019</a:t>
            </a:fld>
            <a:endParaRPr lang="en-US"/>
          </a:p>
        </p:txBody>
      </p:sp>
      <p:sp>
        <p:nvSpPr>
          <p:cNvPr id="3" name="Segnaposto piè di pagina 2"/>
          <p:cNvSpPr>
            <a:spLocks noGrp="1"/>
          </p:cNvSpPr>
          <p:nvPr>
            <p:ph type="ftr" sz="quarter" idx="11"/>
          </p:nvPr>
        </p:nvSpPr>
        <p:spPr/>
        <p:txBody>
          <a:bodyPr/>
          <a:lstStyle/>
          <a:p>
            <a:r>
              <a:rPr lang="en-US" smtClean="0"/>
              <a:t>Roma, 2/4 dicembre 2019</a:t>
            </a:r>
            <a:endParaRPr lang="en-US"/>
          </a:p>
        </p:txBody>
      </p:sp>
      <p:sp>
        <p:nvSpPr>
          <p:cNvPr id="4" name="Segnaposto numero diapositiva 3"/>
          <p:cNvSpPr>
            <a:spLocks noGrp="1"/>
          </p:cNvSpPr>
          <p:nvPr>
            <p:ph type="sldNum" sz="quarter" idx="12"/>
          </p:nvPr>
        </p:nvSpPr>
        <p:spPr/>
        <p:txBody>
          <a:bodyPr/>
          <a:lstStyle/>
          <a:p>
            <a:fld id="{CF7A2BDD-D331-44F0-96AA-4FB4ED497064}" type="slidenum">
              <a:rPr lang="en-US" smtClean="0"/>
              <a:pPr/>
              <a:t>‹N›</a:t>
            </a:fld>
            <a:endParaRPr lang="en-US"/>
          </a:p>
        </p:txBody>
      </p:sp>
    </p:spTree>
  </p:cSld>
  <p:clrMapOvr>
    <a:masterClrMapping/>
  </p:clrMapOvr>
  <p:transition spd="slow">
    <p:strips dir="l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4" y="273049"/>
            <a:ext cx="3008313" cy="1162051"/>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lgn="l"/>
            <a:fld id="{030920BF-10DB-46E6-9DDE-1C2F36D96DAD}" type="datetime2">
              <a:rPr lang="en-US" smtClean="0"/>
              <a:t>Thursday, December 05, 2019</a:t>
            </a:fld>
            <a:endParaRPr lang="en-US" dirty="0">
              <a:solidFill>
                <a:schemeClr val="accent1">
                  <a:shade val="75000"/>
                </a:schemeClr>
              </a:solidFill>
            </a:endParaRPr>
          </a:p>
        </p:txBody>
      </p:sp>
      <p:sp>
        <p:nvSpPr>
          <p:cNvPr id="6" name="Segnaposto piè di pagina 5"/>
          <p:cNvSpPr>
            <a:spLocks noGrp="1"/>
          </p:cNvSpPr>
          <p:nvPr>
            <p:ph type="ftr" sz="quarter" idx="11"/>
          </p:nvPr>
        </p:nvSpPr>
        <p:spPr/>
        <p:txBody>
          <a:body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7" name="Segnaposto numero diapositiva 6"/>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9"/>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lgn="l"/>
            <a:fld id="{2379F1B4-B08A-48EE-8270-74DB44C8AF0F}" type="datetime2">
              <a:rPr lang="en-US" smtClean="0"/>
              <a:t>Thursday, December 05, 2019</a:t>
            </a:fld>
            <a:endParaRPr lang="en-US" dirty="0">
              <a:solidFill>
                <a:schemeClr val="accent1">
                  <a:shade val="75000"/>
                </a:schemeClr>
              </a:solidFill>
            </a:endParaRPr>
          </a:p>
        </p:txBody>
      </p:sp>
      <p:sp>
        <p:nvSpPr>
          <p:cNvPr id="6" name="Segnaposto piè di pagina 5"/>
          <p:cNvSpPr>
            <a:spLocks noGrp="1"/>
          </p:cNvSpPr>
          <p:nvPr>
            <p:ph type="ftr" sz="quarter" idx="11"/>
          </p:nvPr>
        </p:nvSpPr>
        <p:spPr/>
        <p:txBody>
          <a:body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7" name="Segnaposto numero diapositiva 6"/>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Ovr>
    <a:masterClrMapping/>
  </p:clrMapOvr>
  <p:transition spd="slow">
    <p:strips dir="l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1000">
              <a:schemeClr val="tx2">
                <a:lumMod val="20000"/>
                <a:lumOff val="80000"/>
                <a:alpha val="49000"/>
              </a:schemeClr>
            </a:gs>
            <a:gs pos="5000">
              <a:srgbClr val="85C2FF"/>
            </a:gs>
            <a:gs pos="80000">
              <a:srgbClr val="C4D6EB"/>
            </a:gs>
            <a:gs pos="67000">
              <a:srgbClr val="FFEBFA"/>
            </a:gs>
          </a:gsLst>
          <a:lin ang="132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l"/>
            <a:fld id="{237DA224-678D-4111-98ED-1FF93488C1CA}" type="datetime2">
              <a:rPr lang="en-US" smtClean="0"/>
              <a:t>Thursday, December 05, 2019</a:t>
            </a:fld>
            <a:endParaRPr lang="en-US" dirty="0">
              <a:solidFill>
                <a:schemeClr val="accent1">
                  <a:shade val="75000"/>
                </a:schemeClr>
              </a:solidFill>
            </a:endParaRPr>
          </a:p>
        </p:txBody>
      </p:sp>
      <p:sp>
        <p:nvSpPr>
          <p:cNvPr id="5" name="Segnaposto piè di pa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r>
              <a:rPr lang="en-US" smtClean="0">
                <a:solidFill>
                  <a:schemeClr val="accent1">
                    <a:shade val="75000"/>
                  </a:schemeClr>
                </a:solidFill>
              </a:rPr>
              <a:t>Roma, 2/4 dicembre 2019</a:t>
            </a:r>
            <a:endParaRPr lang="en-US" dirty="0">
              <a:solidFill>
                <a:schemeClr val="accent1">
                  <a:shade val="75000"/>
                </a:schemeClr>
              </a:solidFill>
            </a:endParaRPr>
          </a:p>
        </p:txBody>
      </p:sp>
      <p:sp>
        <p:nvSpPr>
          <p:cNvPr id="6" name="Segnaposto numero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A2BDD-D331-44F0-96AA-4FB4ED497064}" type="slidenum">
              <a:rPr lang="en-US" smtClean="0">
                <a:solidFill>
                  <a:schemeClr val="accent1">
                    <a:shade val="75000"/>
                  </a:schemeClr>
                </a:solidFill>
              </a:rPr>
              <a:pPr/>
              <a:t>‹N›</a:t>
            </a:fld>
            <a:endParaRPr lang="en-US" dirty="0">
              <a:solidFill>
                <a:schemeClr val="accent1">
                  <a:shade val="75000"/>
                </a:schemeClr>
              </a:solidFill>
            </a:endParaRPr>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transition spd="slow">
    <p:strips dir="ld"/>
  </p:transition>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a:xfrm>
            <a:off x="2555776" y="4221088"/>
            <a:ext cx="6215106" cy="1681537"/>
          </a:xfrm>
        </p:spPr>
        <p:txBody>
          <a:bodyPr>
            <a:normAutofit/>
          </a:bodyPr>
          <a:lstStyle/>
          <a:p>
            <a:r>
              <a:rPr lang="it-IT" sz="2800" b="1" dirty="0" smtClean="0">
                <a:solidFill>
                  <a:srgbClr val="0070C0"/>
                </a:solidFill>
              </a:rPr>
              <a:t>I servizi di assistenza </a:t>
            </a:r>
            <a:r>
              <a:rPr lang="it-IT" sz="2800" b="1" dirty="0">
                <a:solidFill>
                  <a:srgbClr val="0070C0"/>
                </a:solidFill>
              </a:rPr>
              <a:t>a </a:t>
            </a:r>
            <a:r>
              <a:rPr lang="it-IT" sz="2800" b="1" dirty="0" smtClean="0">
                <a:solidFill>
                  <a:srgbClr val="0070C0"/>
                </a:solidFill>
              </a:rPr>
              <a:t>terra: </a:t>
            </a:r>
            <a:br>
              <a:rPr lang="it-IT" sz="2800" b="1" dirty="0" smtClean="0">
                <a:solidFill>
                  <a:srgbClr val="0070C0"/>
                </a:solidFill>
              </a:rPr>
            </a:br>
            <a:r>
              <a:rPr lang="it-IT" sz="2800" b="1" dirty="0" smtClean="0">
                <a:solidFill>
                  <a:srgbClr val="0070C0"/>
                </a:solidFill>
              </a:rPr>
              <a:t>dalla liberalizzazione alle limitazioni.</a:t>
            </a:r>
            <a:endParaRPr lang="it-IT" sz="2800" b="1" dirty="0">
              <a:solidFill>
                <a:srgbClr val="0070C0"/>
              </a:solidFill>
            </a:endParaRPr>
          </a:p>
        </p:txBody>
      </p:sp>
      <p:sp>
        <p:nvSpPr>
          <p:cNvPr id="14" name="Rettangolo 13"/>
          <p:cNvSpPr/>
          <p:nvPr/>
        </p:nvSpPr>
        <p:spPr>
          <a:xfrm>
            <a:off x="142844" y="1857364"/>
            <a:ext cx="4429156" cy="646331"/>
          </a:xfrm>
          <a:prstGeom prst="rect">
            <a:avLst/>
          </a:prstGeom>
        </p:spPr>
        <p:txBody>
          <a:bodyPr wrap="square">
            <a:spAutoFit/>
          </a:bodyPr>
          <a:lstStyle/>
          <a:p>
            <a:endParaRPr lang="it-IT" b="1" dirty="0" smtClean="0">
              <a:solidFill>
                <a:schemeClr val="tx2">
                  <a:shade val="75000"/>
                </a:schemeClr>
              </a:solidFill>
            </a:endParaRPr>
          </a:p>
          <a:p>
            <a:r>
              <a:rPr lang="it-IT" b="1" dirty="0" smtClean="0">
                <a:solidFill>
                  <a:schemeClr val="tx2">
                    <a:shade val="75000"/>
                  </a:schemeClr>
                </a:solidFill>
              </a:rPr>
              <a:t>     </a:t>
            </a:r>
            <a:endParaRPr lang="it-IT" b="1" dirty="0" smtClean="0"/>
          </a:p>
        </p:txBody>
      </p:sp>
      <p:pic>
        <p:nvPicPr>
          <p:cNvPr id="5" name="Immagine 5"/>
          <p:cNvPicPr>
            <a:picLocks noChangeAspect="1" noChangeArrowheads="1"/>
          </p:cNvPicPr>
          <p:nvPr/>
        </p:nvPicPr>
        <p:blipFill>
          <a:blip r:embed="rId3"/>
          <a:srcRect/>
          <a:stretch>
            <a:fillRect/>
          </a:stretch>
        </p:blipFill>
        <p:spPr bwMode="auto">
          <a:xfrm>
            <a:off x="428596" y="642918"/>
            <a:ext cx="2308225" cy="965200"/>
          </a:xfrm>
          <a:prstGeom prst="rect">
            <a:avLst/>
          </a:prstGeom>
          <a:noFill/>
          <a:ln w="9525">
            <a:noFill/>
            <a:miter lim="800000"/>
            <a:headEnd/>
            <a:tailEnd/>
          </a:ln>
        </p:spPr>
      </p:pic>
      <p:sp>
        <p:nvSpPr>
          <p:cNvPr id="3" name="Rettangolo 2"/>
          <p:cNvSpPr/>
          <p:nvPr/>
        </p:nvSpPr>
        <p:spPr>
          <a:xfrm>
            <a:off x="428596" y="1988840"/>
            <a:ext cx="6303644" cy="2308324"/>
          </a:xfrm>
          <a:prstGeom prst="rect">
            <a:avLst/>
          </a:prstGeom>
        </p:spPr>
        <p:txBody>
          <a:bodyPr wrap="square">
            <a:spAutoFit/>
          </a:bodyPr>
          <a:lstStyle/>
          <a:p>
            <a:r>
              <a:rPr lang="it-IT" b="1" dirty="0" smtClean="0"/>
              <a:t>CENTRO STUDI DEMETRA</a:t>
            </a:r>
            <a:endParaRPr lang="it-IT" b="1" dirty="0"/>
          </a:p>
          <a:p>
            <a:r>
              <a:rPr lang="it-IT" b="1" dirty="0" smtClean="0"/>
              <a:t>XIV </a:t>
            </a:r>
            <a:r>
              <a:rPr lang="it-IT" b="1" dirty="0"/>
              <a:t>CORSO DI FORMAZIONE </a:t>
            </a:r>
            <a:endParaRPr lang="it-IT" b="1" dirty="0" smtClean="0"/>
          </a:p>
          <a:p>
            <a:r>
              <a:rPr lang="it-IT" b="1" dirty="0" smtClean="0"/>
              <a:t>GIURIDICO AMMINISTRATIVA</a:t>
            </a:r>
            <a:endParaRPr lang="it-IT" dirty="0"/>
          </a:p>
          <a:p>
            <a:r>
              <a:rPr lang="it-IT" b="1" dirty="0" smtClean="0"/>
              <a:t> </a:t>
            </a:r>
          </a:p>
          <a:p>
            <a:r>
              <a:rPr lang="it-IT" b="1" dirty="0" smtClean="0"/>
              <a:t>SOSTENIBILITA’ INFRASTRUTTURALE E AMBIENTALE </a:t>
            </a:r>
          </a:p>
          <a:p>
            <a:r>
              <a:rPr lang="it-IT" b="1" dirty="0" smtClean="0"/>
              <a:t>DEL COMPARTO AEROSPAZIALE</a:t>
            </a:r>
            <a:endParaRPr lang="it-IT" b="1" dirty="0"/>
          </a:p>
          <a:p>
            <a:r>
              <a:rPr lang="it-IT" b="1" dirty="0" smtClean="0"/>
              <a:t>2 </a:t>
            </a:r>
            <a:r>
              <a:rPr lang="it-IT" b="1" dirty="0"/>
              <a:t>- </a:t>
            </a:r>
            <a:r>
              <a:rPr lang="it-IT" b="1" dirty="0" smtClean="0"/>
              <a:t>4 </a:t>
            </a:r>
            <a:r>
              <a:rPr lang="it-IT" b="1" dirty="0"/>
              <a:t>Dicembre </a:t>
            </a:r>
            <a:r>
              <a:rPr lang="it-IT" b="1" dirty="0" smtClean="0"/>
              <a:t>2019</a:t>
            </a:r>
            <a:endParaRPr lang="it-IT" dirty="0"/>
          </a:p>
          <a:p>
            <a:endParaRPr lang="it-IT" dirty="0"/>
          </a:p>
        </p:txBody>
      </p:sp>
      <p:sp>
        <p:nvSpPr>
          <p:cNvPr id="4" name="Segnaposto piè di pagina 3"/>
          <p:cNvSpPr>
            <a:spLocks noGrp="1"/>
          </p:cNvSpPr>
          <p:nvPr>
            <p:ph type="ftr" sz="quarter" idx="11"/>
          </p:nvPr>
        </p:nvSpPr>
        <p:spPr/>
        <p:txBody>
          <a:bodyPr/>
          <a:lstStyle/>
          <a:p>
            <a:r>
              <a:rPr lang="en-US" smtClean="0"/>
              <a:t>Roma, 2/4 dicembre 2019</a:t>
            </a:r>
            <a:endParaRPr lang="en-US"/>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91000">
              <a:schemeClr val="tx2">
                <a:lumMod val="20000"/>
                <a:lumOff val="80000"/>
                <a:alpha val="49000"/>
              </a:schemeClr>
            </a:gs>
            <a:gs pos="5000">
              <a:srgbClr val="85C2FF"/>
            </a:gs>
            <a:gs pos="80000">
              <a:srgbClr val="C4D6EB"/>
            </a:gs>
            <a:gs pos="67000">
              <a:srgbClr val="FFEBFA"/>
            </a:gs>
          </a:gsLst>
          <a:lin ang="132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548679"/>
            <a:ext cx="8229600" cy="1008113"/>
          </a:xfrm>
        </p:spPr>
        <p:txBody>
          <a:bodyPr>
            <a:normAutofit/>
          </a:bodyPr>
          <a:lstStyle/>
          <a:p>
            <a:pPr algn="ctr"/>
            <a:r>
              <a:rPr lang="it-IT" sz="3200" b="1" dirty="0" smtClean="0">
                <a:solidFill>
                  <a:srgbClr val="0070C0"/>
                </a:solidFill>
              </a:rPr>
              <a:t>Reazioni </a:t>
            </a:r>
            <a:r>
              <a:rPr lang="it-IT" sz="3200" b="1" dirty="0">
                <a:solidFill>
                  <a:srgbClr val="0070C0"/>
                </a:solidFill>
              </a:rPr>
              <a:t>del mercato</a:t>
            </a:r>
          </a:p>
        </p:txBody>
      </p:sp>
      <p:sp>
        <p:nvSpPr>
          <p:cNvPr id="3" name="Segnaposto testo 2"/>
          <p:cNvSpPr>
            <a:spLocks noGrp="1"/>
          </p:cNvSpPr>
          <p:nvPr>
            <p:ph type="body" idx="1"/>
          </p:nvPr>
        </p:nvSpPr>
        <p:spPr/>
        <p:txBody>
          <a:bodyPr>
            <a:normAutofit/>
          </a:bodyPr>
          <a:lstStyle/>
          <a:p>
            <a:pPr marL="0" indent="0" algn="just">
              <a:buNone/>
            </a:pPr>
            <a:endParaRPr lang="it-IT" dirty="0" smtClean="0"/>
          </a:p>
          <a:p>
            <a:pPr marL="0" indent="0" algn="just">
              <a:buNone/>
            </a:pPr>
            <a:r>
              <a:rPr lang="it-IT" dirty="0" smtClean="0"/>
              <a:t>La </a:t>
            </a:r>
            <a:r>
              <a:rPr lang="it-IT" dirty="0"/>
              <a:t>risposta dei gestori aeroportuali </a:t>
            </a:r>
            <a:r>
              <a:rPr lang="it-IT" dirty="0" smtClean="0"/>
              <a:t>non </a:t>
            </a:r>
            <a:r>
              <a:rPr lang="it-IT" dirty="0"/>
              <a:t>si è lasciata </a:t>
            </a:r>
            <a:r>
              <a:rPr lang="it-IT" dirty="0" smtClean="0"/>
              <a:t>attendere e  </a:t>
            </a:r>
            <a:r>
              <a:rPr lang="it-IT" dirty="0"/>
              <a:t>sia in ambito nazionale che </a:t>
            </a:r>
            <a:r>
              <a:rPr lang="it-IT" dirty="0" smtClean="0"/>
              <a:t>europeo, si è registrato un crescente </a:t>
            </a:r>
            <a:r>
              <a:rPr lang="it-IT" dirty="0"/>
              <a:t>ricorso all’istituto delle </a:t>
            </a:r>
            <a:r>
              <a:rPr lang="it-IT" dirty="0" smtClean="0"/>
              <a:t>limitazioni, nell’ottica </a:t>
            </a:r>
            <a:r>
              <a:rPr lang="it-IT" dirty="0"/>
              <a:t>di salvaguardare il mantenimento degli standard di sicurezza delle </a:t>
            </a:r>
            <a:r>
              <a:rPr lang="it-IT" dirty="0" smtClean="0"/>
              <a:t>operazioni.</a:t>
            </a:r>
            <a:endParaRPr lang="it-IT" dirty="0"/>
          </a:p>
          <a:p>
            <a:pPr marL="0" indent="0" algn="just">
              <a:buNone/>
            </a:pPr>
            <a:r>
              <a:rPr lang="it-IT" dirty="0"/>
              <a:t> </a:t>
            </a:r>
          </a:p>
          <a:p>
            <a:endParaRPr lang="it-IT" dirty="0"/>
          </a:p>
        </p:txBody>
      </p:sp>
      <p:sp>
        <p:nvSpPr>
          <p:cNvPr id="4" name="Segnaposto piè di pagina 3"/>
          <p:cNvSpPr>
            <a:spLocks noGrp="1"/>
          </p:cNvSpPr>
          <p:nvPr>
            <p:ph type="ftr" sz="quarter" idx="11"/>
          </p:nvPr>
        </p:nvSpPr>
        <p:spPr>
          <a:xfrm>
            <a:off x="857224" y="6356352"/>
            <a:ext cx="7891240" cy="365125"/>
          </a:xfrm>
        </p:spPr>
        <p:txBody>
          <a:bodyPr/>
          <a:lstStyle/>
          <a:p>
            <a:r>
              <a:rPr lang="en-US" dirty="0" smtClean="0"/>
              <a:t>Roma, 2/4 </a:t>
            </a:r>
            <a:r>
              <a:rPr lang="en-US" dirty="0" err="1" smtClean="0"/>
              <a:t>dicembre</a:t>
            </a:r>
            <a:r>
              <a:rPr lang="en-US" dirty="0" smtClean="0"/>
              <a:t> 2019</a:t>
            </a: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smtClean="0">
                <a:solidFill>
                  <a:srgbClr val="0070C0"/>
                </a:solidFill>
              </a:rPr>
              <a:t>Nuovi obiettivi</a:t>
            </a:r>
          </a:p>
        </p:txBody>
      </p:sp>
      <p:sp>
        <p:nvSpPr>
          <p:cNvPr id="3" name="Segnaposto testo 2"/>
          <p:cNvSpPr>
            <a:spLocks noGrp="1"/>
          </p:cNvSpPr>
          <p:nvPr>
            <p:ph type="body" idx="1"/>
          </p:nvPr>
        </p:nvSpPr>
        <p:spPr/>
        <p:txBody>
          <a:bodyPr>
            <a:normAutofit/>
          </a:bodyPr>
          <a:lstStyle/>
          <a:p>
            <a:pPr marL="0" indent="0" algn="just">
              <a:buNone/>
            </a:pPr>
            <a:endParaRPr lang="it-IT" dirty="0" smtClean="0"/>
          </a:p>
          <a:p>
            <a:pPr marL="0" indent="0" algn="just">
              <a:buNone/>
            </a:pPr>
            <a:r>
              <a:rPr lang="it-IT" dirty="0" smtClean="0"/>
              <a:t>La </a:t>
            </a:r>
            <a:r>
              <a:rPr lang="it-IT" dirty="0"/>
              <a:t>qualità dei servizi di </a:t>
            </a:r>
            <a:r>
              <a:rPr lang="it-IT" dirty="0" smtClean="0"/>
              <a:t>assistenza </a:t>
            </a:r>
            <a:r>
              <a:rPr lang="it-IT" dirty="0"/>
              <a:t>a terra, viste le strette interconnessioni con la sicurezza (</a:t>
            </a:r>
            <a:r>
              <a:rPr lang="it-IT" dirty="0" err="1"/>
              <a:t>safety</a:t>
            </a:r>
            <a:r>
              <a:rPr lang="it-IT" dirty="0"/>
              <a:t> e security), rappresenta </a:t>
            </a:r>
            <a:r>
              <a:rPr lang="it-IT" dirty="0" smtClean="0"/>
              <a:t>un </a:t>
            </a:r>
            <a:r>
              <a:rPr lang="it-IT" dirty="0"/>
              <a:t>elemento strategico per gli aeroporti, non solo per gli indubbi ritorni in termini di immagine del singolo scalo, ma ancora di più per il buon andamento di tutto il sistema aeroportuale. </a:t>
            </a:r>
          </a:p>
          <a:p>
            <a:pPr>
              <a:buNone/>
            </a:pPr>
            <a:endParaRPr lang="it-IT" dirty="0"/>
          </a:p>
        </p:txBody>
      </p:sp>
      <p:sp>
        <p:nvSpPr>
          <p:cNvPr id="4" name="Segnaposto piè di pagina 3"/>
          <p:cNvSpPr>
            <a:spLocks noGrp="1"/>
          </p:cNvSpPr>
          <p:nvPr>
            <p:ph type="ftr" sz="quarter" idx="11"/>
          </p:nvPr>
        </p:nvSpPr>
        <p:spPr>
          <a:xfrm>
            <a:off x="928662" y="6356352"/>
            <a:ext cx="7747794" cy="365125"/>
          </a:xfrm>
        </p:spPr>
        <p:txBody>
          <a:bodyPr/>
          <a:lstStyle/>
          <a:p>
            <a:r>
              <a:rPr lang="en-US" smtClean="0"/>
              <a:t>Roma, 2/4 dicembre 2019</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a:solidFill>
                  <a:srgbClr val="0070C0"/>
                </a:solidFill>
              </a:rPr>
              <a:t>Aeroporti nazionali </a:t>
            </a:r>
            <a:r>
              <a:rPr lang="it-IT" sz="4000" b="1" dirty="0" smtClean="0">
                <a:solidFill>
                  <a:srgbClr val="0070C0"/>
                </a:solidFill>
              </a:rPr>
              <a:t>limitati</a:t>
            </a:r>
            <a:endParaRPr lang="it-IT" sz="4000" b="1" dirty="0">
              <a:solidFill>
                <a:srgbClr val="0070C0"/>
              </a:solidFill>
            </a:endParaRPr>
          </a:p>
        </p:txBody>
      </p:sp>
      <p:sp>
        <p:nvSpPr>
          <p:cNvPr id="3" name="Segnaposto testo 2"/>
          <p:cNvSpPr>
            <a:spLocks noGrp="1"/>
          </p:cNvSpPr>
          <p:nvPr>
            <p:ph type="body" idx="1"/>
          </p:nvPr>
        </p:nvSpPr>
        <p:spPr/>
        <p:txBody>
          <a:bodyPr>
            <a:normAutofit/>
          </a:bodyPr>
          <a:lstStyle/>
          <a:p>
            <a:pPr marL="0" indent="0" algn="just">
              <a:buNone/>
            </a:pPr>
            <a:r>
              <a:rPr lang="it-IT" dirty="0" smtClean="0"/>
              <a:t>In </a:t>
            </a:r>
            <a:r>
              <a:rPr lang="it-IT" dirty="0"/>
              <a:t>ambito nazionale, gli aeroporti </a:t>
            </a:r>
            <a:r>
              <a:rPr lang="it-IT" dirty="0" smtClean="0"/>
              <a:t>soggetti a limitazione </a:t>
            </a:r>
            <a:r>
              <a:rPr lang="it-IT" dirty="0"/>
              <a:t>per lo svolgimento dei servizi di assistenza a </a:t>
            </a:r>
            <a:r>
              <a:rPr lang="it-IT" dirty="0" smtClean="0"/>
              <a:t>terra </a:t>
            </a:r>
            <a:r>
              <a:rPr lang="it-IT" dirty="0"/>
              <a:t>sono </a:t>
            </a:r>
            <a:r>
              <a:rPr lang="it-IT" dirty="0" smtClean="0"/>
              <a:t>nove:</a:t>
            </a:r>
          </a:p>
          <a:p>
            <a:pPr algn="just">
              <a:buFont typeface="Wingdings" panose="05000000000000000000" pitchFamily="2" charset="2"/>
              <a:buChar char="Ø"/>
            </a:pPr>
            <a:r>
              <a:rPr lang="it-IT" dirty="0" smtClean="0"/>
              <a:t>Fiumicino</a:t>
            </a:r>
            <a:r>
              <a:rPr lang="it-IT" dirty="0"/>
              <a:t>, Malpensa, Venezia, Napoli, Linate, Olbia, Firenze, Pisa e Salerno</a:t>
            </a:r>
            <a:r>
              <a:rPr lang="it-IT" dirty="0" smtClean="0"/>
              <a:t>),</a:t>
            </a:r>
          </a:p>
          <a:p>
            <a:pPr marL="0" indent="0" algn="just">
              <a:buNone/>
            </a:pPr>
            <a:r>
              <a:rPr lang="it-IT" dirty="0" smtClean="0"/>
              <a:t> </a:t>
            </a:r>
            <a:r>
              <a:rPr lang="it-IT" dirty="0"/>
              <a:t>e già altri gestori aeroportuali hanno presentato apposita istanza per l’avvio del suddetto procedimento. </a:t>
            </a:r>
          </a:p>
          <a:p>
            <a:endParaRPr lang="it-IT" dirty="0"/>
          </a:p>
        </p:txBody>
      </p:sp>
      <p:sp>
        <p:nvSpPr>
          <p:cNvPr id="4" name="Segnaposto piè di pagina 3"/>
          <p:cNvSpPr>
            <a:spLocks noGrp="1"/>
          </p:cNvSpPr>
          <p:nvPr>
            <p:ph type="ftr" sz="quarter" idx="11"/>
          </p:nvPr>
        </p:nvSpPr>
        <p:spPr>
          <a:xfrm>
            <a:off x="827584" y="6381328"/>
            <a:ext cx="7776864" cy="365125"/>
          </a:xfrm>
        </p:spPr>
        <p:txBody>
          <a:bodyPr/>
          <a:lstStyle/>
          <a:p>
            <a:r>
              <a:rPr lang="en-US" smtClean="0"/>
              <a:t>Roma, 2/4 dicembre 2019</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600" b="1" dirty="0" smtClean="0">
                <a:solidFill>
                  <a:srgbClr val="0070C0"/>
                </a:solidFill>
              </a:rPr>
              <a:t>Panorama europeo</a:t>
            </a:r>
            <a:endParaRPr lang="it-IT" sz="3600" b="1" dirty="0">
              <a:solidFill>
                <a:srgbClr val="0070C0"/>
              </a:solidFill>
            </a:endParaRPr>
          </a:p>
        </p:txBody>
      </p:sp>
      <p:sp>
        <p:nvSpPr>
          <p:cNvPr id="3" name="Segnaposto testo 2"/>
          <p:cNvSpPr>
            <a:spLocks noGrp="1"/>
          </p:cNvSpPr>
          <p:nvPr>
            <p:ph type="body" idx="1"/>
          </p:nvPr>
        </p:nvSpPr>
        <p:spPr/>
        <p:txBody>
          <a:bodyPr>
            <a:normAutofit/>
          </a:bodyPr>
          <a:lstStyle/>
          <a:p>
            <a:pPr marL="0" indent="0" algn="just">
              <a:buNone/>
            </a:pPr>
            <a:r>
              <a:rPr lang="it-IT" dirty="0" smtClean="0"/>
              <a:t>Le </a:t>
            </a:r>
            <a:r>
              <a:rPr lang="it-IT" dirty="0"/>
              <a:t>modalità con le quali gli altri Stati hanno fatto ricorso </a:t>
            </a:r>
            <a:r>
              <a:rPr lang="it-IT" dirty="0" smtClean="0"/>
              <a:t>allo </a:t>
            </a:r>
            <a:r>
              <a:rPr lang="it-IT" dirty="0"/>
              <a:t>strumento </a:t>
            </a:r>
            <a:r>
              <a:rPr lang="it-IT" dirty="0" smtClean="0"/>
              <a:t>delle limitazioni sono state diversamente declinate, </a:t>
            </a:r>
            <a:r>
              <a:rPr lang="it-IT" dirty="0"/>
              <a:t>in relazione ai differenti ordinamenti giuridici.</a:t>
            </a:r>
          </a:p>
          <a:p>
            <a:pPr algn="just">
              <a:buNone/>
            </a:pPr>
            <a:r>
              <a:rPr lang="it-IT" dirty="0"/>
              <a:t>In Spagna, ad esempio, dove esiste un </a:t>
            </a:r>
            <a:r>
              <a:rPr lang="it-IT" dirty="0" smtClean="0"/>
              <a:t>unico</a:t>
            </a:r>
          </a:p>
          <a:p>
            <a:pPr marL="0" indent="0" algn="just">
              <a:buNone/>
            </a:pPr>
            <a:r>
              <a:rPr lang="it-IT" dirty="0" smtClean="0"/>
              <a:t>gestore aeroportuale per tutti gli aeroporti, è stato lo stesso gestore ad indire procedure competitive per la selezione dei prestatori. </a:t>
            </a:r>
          </a:p>
          <a:p>
            <a:pPr algn="just">
              <a:buNone/>
            </a:pPr>
            <a:endParaRPr lang="it-IT" dirty="0"/>
          </a:p>
        </p:txBody>
      </p:sp>
      <p:sp>
        <p:nvSpPr>
          <p:cNvPr id="4" name="Segnaposto piè di pagina 3"/>
          <p:cNvSpPr>
            <a:spLocks noGrp="1"/>
          </p:cNvSpPr>
          <p:nvPr>
            <p:ph type="ftr" sz="quarter" idx="11"/>
          </p:nvPr>
        </p:nvSpPr>
        <p:spPr>
          <a:xfrm>
            <a:off x="785786" y="6021288"/>
            <a:ext cx="7890670" cy="700189"/>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dirty="0" smtClean="0">
                <a:solidFill>
                  <a:srgbClr val="0070C0"/>
                </a:solidFill>
              </a:rPr>
              <a:t>Panorama europeo</a:t>
            </a:r>
          </a:p>
        </p:txBody>
      </p:sp>
      <p:sp>
        <p:nvSpPr>
          <p:cNvPr id="3" name="Segnaposto testo 2"/>
          <p:cNvSpPr>
            <a:spLocks noGrp="1"/>
          </p:cNvSpPr>
          <p:nvPr>
            <p:ph type="body" idx="1"/>
          </p:nvPr>
        </p:nvSpPr>
        <p:spPr/>
        <p:txBody>
          <a:bodyPr>
            <a:normAutofit/>
          </a:bodyPr>
          <a:lstStyle/>
          <a:p>
            <a:pPr marL="0" indent="0" algn="just">
              <a:buNone/>
            </a:pPr>
            <a:r>
              <a:rPr lang="it-IT" dirty="0" smtClean="0"/>
              <a:t>I gestori dell’infrastruttura subordinano inoltre la sottoscrizione </a:t>
            </a:r>
            <a:r>
              <a:rPr lang="it-IT" dirty="0"/>
              <a:t>del verbale di accesso, nel quale sono riportate le condizioni per l’utilizzo delle infrastrutture aeroportuali, all’avvio delle attività sul proprio scalo da parte dell’operatore. </a:t>
            </a:r>
          </a:p>
          <a:p>
            <a:pPr marL="0" indent="0" algn="just">
              <a:buNone/>
            </a:pPr>
            <a:r>
              <a:rPr lang="it-IT" dirty="0" smtClean="0"/>
              <a:t>Lo </a:t>
            </a:r>
            <a:r>
              <a:rPr lang="it-IT" dirty="0"/>
              <a:t>stesso verbale viene sottoscritto dal gestore dell’infrastruttura e dall’Autorità nazionale competente.  </a:t>
            </a:r>
          </a:p>
          <a:p>
            <a:pPr algn="just">
              <a:buNone/>
            </a:pPr>
            <a:endParaRPr lang="it-IT" sz="2400" dirty="0" smtClean="0"/>
          </a:p>
        </p:txBody>
      </p:sp>
      <p:sp>
        <p:nvSpPr>
          <p:cNvPr id="4" name="Segnaposto piè di pagina 3"/>
          <p:cNvSpPr>
            <a:spLocks noGrp="1"/>
          </p:cNvSpPr>
          <p:nvPr>
            <p:ph type="ftr" sz="quarter" idx="11"/>
          </p:nvPr>
        </p:nvSpPr>
        <p:spPr>
          <a:xfrm>
            <a:off x="785786" y="6165304"/>
            <a:ext cx="7818662" cy="556173"/>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rPr>
              <a:t>                </a:t>
            </a:r>
            <a:r>
              <a:rPr lang="it-IT" sz="3600" b="1" dirty="0" smtClean="0">
                <a:solidFill>
                  <a:srgbClr val="0070C0"/>
                </a:solidFill>
              </a:rPr>
              <a:t>Panorama </a:t>
            </a:r>
            <a:r>
              <a:rPr lang="it-IT" sz="3600" b="1" dirty="0">
                <a:solidFill>
                  <a:srgbClr val="0070C0"/>
                </a:solidFill>
              </a:rPr>
              <a:t>europeo</a:t>
            </a:r>
            <a:endParaRPr lang="it-IT" sz="3600" dirty="0"/>
          </a:p>
        </p:txBody>
      </p:sp>
      <p:sp>
        <p:nvSpPr>
          <p:cNvPr id="3" name="Segnaposto testo 2"/>
          <p:cNvSpPr>
            <a:spLocks noGrp="1"/>
          </p:cNvSpPr>
          <p:nvPr>
            <p:ph type="body" idx="1"/>
          </p:nvPr>
        </p:nvSpPr>
        <p:spPr/>
        <p:txBody>
          <a:bodyPr/>
          <a:lstStyle/>
          <a:p>
            <a:pPr marL="0" indent="0" algn="just">
              <a:buNone/>
            </a:pPr>
            <a:r>
              <a:rPr lang="it-IT" dirty="0"/>
              <a:t>In molti Stati, ad esempio, è previsto che sia lo stesso operatore aeroportuale a rilasciare una dichiarazione attestante il possesso dei requisiti previsti dalla normativa di riferimento, per la prestazione dei servizi di </a:t>
            </a:r>
            <a:r>
              <a:rPr lang="it-IT" dirty="0" err="1"/>
              <a:t>handling</a:t>
            </a:r>
            <a:r>
              <a:rPr lang="it-IT" dirty="0" smtClean="0"/>
              <a:t>.</a:t>
            </a:r>
          </a:p>
          <a:p>
            <a:pPr marL="0" indent="0" algn="just">
              <a:buNone/>
            </a:pPr>
            <a:r>
              <a:rPr lang="it-IT" dirty="0" smtClean="0"/>
              <a:t>Diversi paesi </a:t>
            </a:r>
            <a:r>
              <a:rPr lang="it-IT" dirty="0"/>
              <a:t>dell’Unione hanno fatto ricorso allo strumento delle limitazioni.</a:t>
            </a:r>
          </a:p>
          <a:p>
            <a:pPr marL="0" indent="0" algn="just">
              <a:buNone/>
            </a:pPr>
            <a:endParaRPr lang="it-IT" dirty="0"/>
          </a:p>
          <a:p>
            <a:endParaRPr lang="it-IT" dirty="0"/>
          </a:p>
        </p:txBody>
      </p:sp>
      <p:sp>
        <p:nvSpPr>
          <p:cNvPr id="4" name="Segnaposto piè di pagina 3"/>
          <p:cNvSpPr>
            <a:spLocks noGrp="1"/>
          </p:cNvSpPr>
          <p:nvPr>
            <p:ph type="ftr" sz="quarter" idx="11"/>
          </p:nvPr>
        </p:nvSpPr>
        <p:spPr>
          <a:xfrm>
            <a:off x="3124200" y="6237312"/>
            <a:ext cx="2895600" cy="484165"/>
          </a:xfrm>
        </p:spPr>
        <p:txBody>
          <a:bodyPr/>
          <a:lstStyle/>
          <a:p>
            <a:r>
              <a:rPr lang="en-US" dirty="0" smtClean="0"/>
              <a:t>Roma, 2/4 </a:t>
            </a:r>
            <a:r>
              <a:rPr lang="en-US" dirty="0" err="1" smtClean="0"/>
              <a:t>dicembre</a:t>
            </a:r>
            <a:r>
              <a:rPr lang="en-US" dirty="0" smtClean="0"/>
              <a:t> 2019</a:t>
            </a:r>
            <a:endParaRPr lang="en-US" dirty="0"/>
          </a:p>
        </p:txBody>
      </p:sp>
    </p:spTree>
    <p:extLst>
      <p:ext uri="{BB962C8B-B14F-4D97-AF65-F5344CB8AC3E}">
        <p14:creationId xmlns:p14="http://schemas.microsoft.com/office/powerpoint/2010/main" val="2627476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solidFill>
                  <a:srgbClr val="0070C0"/>
                </a:solidFill>
              </a:rPr>
              <a:t>Principali motivi di </a:t>
            </a:r>
            <a:r>
              <a:rPr lang="it-IT" sz="3200" b="1" dirty="0" smtClean="0">
                <a:solidFill>
                  <a:srgbClr val="0070C0"/>
                </a:solidFill>
              </a:rPr>
              <a:t>impugnazione </a:t>
            </a:r>
            <a:br>
              <a:rPr lang="it-IT" sz="3200" b="1" dirty="0" smtClean="0">
                <a:solidFill>
                  <a:srgbClr val="0070C0"/>
                </a:solidFill>
              </a:rPr>
            </a:br>
            <a:r>
              <a:rPr lang="it-IT" sz="3200" b="1" dirty="0" smtClean="0">
                <a:solidFill>
                  <a:srgbClr val="0070C0"/>
                </a:solidFill>
              </a:rPr>
              <a:t>dei bandi di gara</a:t>
            </a:r>
            <a:endParaRPr lang="it-IT" sz="3200" b="1" dirty="0">
              <a:solidFill>
                <a:srgbClr val="0070C0"/>
              </a:solidFill>
            </a:endParaRPr>
          </a:p>
        </p:txBody>
      </p:sp>
      <p:sp>
        <p:nvSpPr>
          <p:cNvPr id="3" name="Segnaposto testo 2"/>
          <p:cNvSpPr>
            <a:spLocks noGrp="1"/>
          </p:cNvSpPr>
          <p:nvPr>
            <p:ph type="body" idx="1"/>
          </p:nvPr>
        </p:nvSpPr>
        <p:spPr/>
        <p:txBody>
          <a:bodyPr>
            <a:normAutofit fontScale="25000" lnSpcReduction="20000"/>
          </a:bodyPr>
          <a:lstStyle/>
          <a:p>
            <a:pPr marL="0" indent="0" algn="just">
              <a:buNone/>
            </a:pPr>
            <a:r>
              <a:rPr lang="it-IT" sz="12800" dirty="0" smtClean="0"/>
              <a:t>I </a:t>
            </a:r>
            <a:r>
              <a:rPr lang="it-IT" sz="12800" dirty="0"/>
              <a:t>principali motivi di impugnazione sono </a:t>
            </a:r>
            <a:r>
              <a:rPr lang="it-IT" sz="12800" dirty="0" smtClean="0"/>
              <a:t>stati:</a:t>
            </a:r>
            <a:endParaRPr lang="it-IT" sz="12800" dirty="0"/>
          </a:p>
          <a:p>
            <a:pPr lvl="0" algn="just">
              <a:buFont typeface="Wingdings" panose="05000000000000000000" pitchFamily="2" charset="2"/>
              <a:buChar char="Ø"/>
            </a:pPr>
            <a:r>
              <a:rPr lang="it-IT" sz="12800" dirty="0" smtClean="0"/>
              <a:t>l’assenza </a:t>
            </a:r>
            <a:r>
              <a:rPr lang="it-IT" sz="12800" dirty="0"/>
              <a:t>di trasparenza, in relazione ai criteri scelti per la selezione dei concorrenti</a:t>
            </a:r>
            <a:r>
              <a:rPr lang="it-IT" sz="12800" dirty="0" smtClean="0"/>
              <a:t>;</a:t>
            </a:r>
            <a:endParaRPr lang="it-IT" sz="12800" dirty="0"/>
          </a:p>
          <a:p>
            <a:pPr lvl="0" algn="just">
              <a:buFont typeface="Wingdings" panose="05000000000000000000" pitchFamily="2" charset="2"/>
              <a:buChar char="Ø"/>
            </a:pPr>
            <a:r>
              <a:rPr lang="it-IT" sz="12800" dirty="0" smtClean="0"/>
              <a:t>l’assenza </a:t>
            </a:r>
            <a:r>
              <a:rPr lang="it-IT" sz="12800" dirty="0"/>
              <a:t>o carenza di motivazioni fornite ai concorrenti non </a:t>
            </a:r>
            <a:r>
              <a:rPr lang="it-IT" sz="12800" dirty="0" smtClean="0"/>
              <a:t>aggiudicatari;</a:t>
            </a:r>
          </a:p>
          <a:p>
            <a:pPr lvl="0" algn="just">
              <a:buFont typeface="Wingdings" panose="05000000000000000000" pitchFamily="2" charset="2"/>
              <a:buChar char="Ø"/>
            </a:pPr>
            <a:r>
              <a:rPr lang="it-IT" sz="12800" dirty="0" smtClean="0"/>
              <a:t>all’influenza </a:t>
            </a:r>
            <a:r>
              <a:rPr lang="it-IT" sz="12800" dirty="0"/>
              <a:t>esercitata da alcuni membri del Comitato Utenti nel caso in cui gli stessi avevano partecipato anche alla selezione in qualità di </a:t>
            </a:r>
            <a:r>
              <a:rPr lang="it-IT" sz="12800" dirty="0" err="1" smtClean="0"/>
              <a:t>handler</a:t>
            </a:r>
            <a:r>
              <a:rPr lang="it-IT" sz="12800" dirty="0" smtClean="0"/>
              <a:t> (caso Corte amministrativa di Parigi del 21 </a:t>
            </a:r>
            <a:r>
              <a:rPr lang="it-IT" sz="12800" smtClean="0"/>
              <a:t>giugno 2016).</a:t>
            </a:r>
            <a:endParaRPr lang="it-IT" sz="12800" dirty="0"/>
          </a:p>
          <a:p>
            <a:pPr marL="0" indent="0" algn="just">
              <a:buNone/>
            </a:pPr>
            <a:endParaRPr lang="it-IT" sz="12800" dirty="0"/>
          </a:p>
          <a:p>
            <a:pPr marL="0" indent="0" algn="just">
              <a:buNone/>
            </a:pPr>
            <a:r>
              <a:rPr lang="it-IT" sz="12800" dirty="0" smtClean="0"/>
              <a:t> </a:t>
            </a:r>
            <a:endParaRPr lang="it-IT" sz="12800" dirty="0"/>
          </a:p>
          <a:p>
            <a:pPr marL="0" indent="0" algn="just">
              <a:buNone/>
            </a:pPr>
            <a:r>
              <a:rPr lang="it-IT" sz="5800" dirty="0"/>
              <a:t>	</a:t>
            </a:r>
          </a:p>
          <a:p>
            <a:pPr marL="0" indent="0" algn="just">
              <a:buNone/>
            </a:pPr>
            <a:endParaRPr lang="it-IT" sz="5800" dirty="0"/>
          </a:p>
        </p:txBody>
      </p:sp>
      <p:sp>
        <p:nvSpPr>
          <p:cNvPr id="4" name="Segnaposto piè di pagina 3"/>
          <p:cNvSpPr>
            <a:spLocks noGrp="1"/>
          </p:cNvSpPr>
          <p:nvPr>
            <p:ph type="ftr" sz="quarter" idx="11"/>
          </p:nvPr>
        </p:nvSpPr>
        <p:spPr>
          <a:xfrm>
            <a:off x="857224" y="6093296"/>
            <a:ext cx="7819232" cy="558349"/>
          </a:xfrm>
        </p:spPr>
        <p:txBody>
          <a:bodyPr/>
          <a:lstStyle/>
          <a:p>
            <a:pPr lvl="0"/>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solidFill>
                  <a:srgbClr val="0070C0"/>
                </a:solidFill>
              </a:rPr>
              <a:t>Requisiti dei bandi di gara</a:t>
            </a:r>
            <a:br>
              <a:rPr lang="it-IT" sz="3200" b="1" dirty="0">
                <a:solidFill>
                  <a:srgbClr val="0070C0"/>
                </a:solidFill>
              </a:rPr>
            </a:br>
            <a:endParaRPr lang="it-IT" sz="3200" b="1" dirty="0">
              <a:solidFill>
                <a:srgbClr val="0070C0"/>
              </a:solidFill>
            </a:endParaRPr>
          </a:p>
        </p:txBody>
      </p:sp>
      <p:sp>
        <p:nvSpPr>
          <p:cNvPr id="3" name="Segnaposto testo 2"/>
          <p:cNvSpPr>
            <a:spLocks noGrp="1"/>
          </p:cNvSpPr>
          <p:nvPr>
            <p:ph type="body" idx="1"/>
          </p:nvPr>
        </p:nvSpPr>
        <p:spPr/>
        <p:txBody>
          <a:bodyPr>
            <a:normAutofit/>
          </a:bodyPr>
          <a:lstStyle/>
          <a:p>
            <a:pPr marL="0" indent="0" algn="just">
              <a:buNone/>
            </a:pPr>
            <a:r>
              <a:rPr lang="it-IT" dirty="0" smtClean="0"/>
              <a:t>L’esperienza ha insegnato che al fine di mitigare i rischi di impugnazione, il bando deve </a:t>
            </a:r>
            <a:r>
              <a:rPr lang="it-IT" dirty="0"/>
              <a:t>essere </a:t>
            </a:r>
            <a:r>
              <a:rPr lang="it-IT" dirty="0" smtClean="0"/>
              <a:t>stilato:</a:t>
            </a:r>
          </a:p>
          <a:p>
            <a:pPr algn="just">
              <a:buFont typeface="Wingdings" panose="05000000000000000000" pitchFamily="2" charset="2"/>
              <a:buChar char="Ø"/>
            </a:pPr>
            <a:r>
              <a:rPr lang="it-IT" dirty="0" smtClean="0"/>
              <a:t> </a:t>
            </a:r>
            <a:r>
              <a:rPr lang="it-IT" dirty="0"/>
              <a:t>definendo criteri obiettivi, trasparenti e non </a:t>
            </a:r>
            <a:r>
              <a:rPr lang="it-IT" dirty="0" smtClean="0"/>
              <a:t>discriminatori;</a:t>
            </a:r>
          </a:p>
          <a:p>
            <a:pPr algn="just">
              <a:buFont typeface="Wingdings" panose="05000000000000000000" pitchFamily="2" charset="2"/>
              <a:buChar char="Ø"/>
            </a:pPr>
            <a:r>
              <a:rPr lang="it-IT" dirty="0" smtClean="0"/>
              <a:t>distinguendo </a:t>
            </a:r>
            <a:r>
              <a:rPr lang="it-IT" dirty="0"/>
              <a:t>in maniera netta i requisiti soggettivi di ammissibilità </a:t>
            </a:r>
            <a:r>
              <a:rPr lang="it-IT" dirty="0" smtClean="0"/>
              <a:t>da </a:t>
            </a:r>
            <a:r>
              <a:rPr lang="it-IT" dirty="0"/>
              <a:t>quelli individuati per decretare i soggetti aggiudicatari.</a:t>
            </a:r>
          </a:p>
        </p:txBody>
      </p:sp>
      <p:sp>
        <p:nvSpPr>
          <p:cNvPr id="4" name="Segnaposto piè di pagina 3"/>
          <p:cNvSpPr>
            <a:spLocks noGrp="1"/>
          </p:cNvSpPr>
          <p:nvPr>
            <p:ph type="ftr" sz="quarter" idx="11"/>
          </p:nvPr>
        </p:nvSpPr>
        <p:spPr>
          <a:xfrm>
            <a:off x="857224" y="6143644"/>
            <a:ext cx="7675216" cy="577833"/>
          </a:xfrm>
        </p:spPr>
        <p:txBody>
          <a:bodyPr/>
          <a:lstStyle/>
          <a:p>
            <a:pPr lvl="0"/>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solidFill>
                  <a:srgbClr val="0070C0"/>
                </a:solidFill>
              </a:rPr>
              <a:t>Disciplina dei rapporti giuridici </a:t>
            </a:r>
            <a:r>
              <a:rPr lang="it-IT" sz="3200" b="1" dirty="0" smtClean="0">
                <a:solidFill>
                  <a:srgbClr val="0070C0"/>
                </a:solidFill>
              </a:rPr>
              <a:t/>
            </a:r>
            <a:br>
              <a:rPr lang="it-IT" sz="3200" b="1" dirty="0" smtClean="0">
                <a:solidFill>
                  <a:srgbClr val="0070C0"/>
                </a:solidFill>
              </a:rPr>
            </a:br>
            <a:r>
              <a:rPr lang="it-IT" sz="3200" b="1" dirty="0" smtClean="0">
                <a:solidFill>
                  <a:srgbClr val="0070C0"/>
                </a:solidFill>
              </a:rPr>
              <a:t>tra </a:t>
            </a:r>
            <a:r>
              <a:rPr lang="it-IT" sz="3200" b="1" dirty="0">
                <a:solidFill>
                  <a:srgbClr val="0070C0"/>
                </a:solidFill>
              </a:rPr>
              <a:t>l’</a:t>
            </a:r>
            <a:r>
              <a:rPr lang="it-IT" sz="3200" b="1" dirty="0" err="1">
                <a:solidFill>
                  <a:srgbClr val="0070C0"/>
                </a:solidFill>
              </a:rPr>
              <a:t>handler</a:t>
            </a:r>
            <a:r>
              <a:rPr lang="it-IT" sz="3200" b="1" dirty="0">
                <a:solidFill>
                  <a:srgbClr val="0070C0"/>
                </a:solidFill>
              </a:rPr>
              <a:t> </a:t>
            </a:r>
            <a:r>
              <a:rPr lang="it-IT" sz="3200" b="1" dirty="0" smtClean="0">
                <a:solidFill>
                  <a:srgbClr val="0070C0"/>
                </a:solidFill>
              </a:rPr>
              <a:t>ed </a:t>
            </a:r>
            <a:r>
              <a:rPr lang="it-IT" sz="3200" b="1" dirty="0">
                <a:solidFill>
                  <a:srgbClr val="0070C0"/>
                </a:solidFill>
              </a:rPr>
              <a:t>il gestore aeroportuale</a:t>
            </a:r>
          </a:p>
        </p:txBody>
      </p:sp>
      <p:sp>
        <p:nvSpPr>
          <p:cNvPr id="3" name="Segnaposto testo 2"/>
          <p:cNvSpPr>
            <a:spLocks noGrp="1"/>
          </p:cNvSpPr>
          <p:nvPr>
            <p:ph type="body" idx="1"/>
          </p:nvPr>
        </p:nvSpPr>
        <p:spPr/>
        <p:txBody>
          <a:bodyPr>
            <a:normAutofit fontScale="92500" lnSpcReduction="10000"/>
          </a:bodyPr>
          <a:lstStyle/>
          <a:p>
            <a:pPr marL="0" indent="0" algn="just">
              <a:buNone/>
            </a:pPr>
            <a:r>
              <a:rPr lang="it-IT" dirty="0" smtClean="0"/>
              <a:t>Il </a:t>
            </a:r>
            <a:r>
              <a:rPr lang="it-IT" dirty="0"/>
              <a:t>bando di gara prevede un Capitolato d’oneri nel quale vengono </a:t>
            </a:r>
            <a:r>
              <a:rPr lang="it-IT" dirty="0" smtClean="0"/>
              <a:t>riportati </a:t>
            </a:r>
            <a:r>
              <a:rPr lang="it-IT" dirty="0"/>
              <a:t>i termini e le condizioni di esercizio delle attività di </a:t>
            </a:r>
            <a:r>
              <a:rPr lang="it-IT" dirty="0" err="1"/>
              <a:t>handling</a:t>
            </a:r>
            <a:r>
              <a:rPr lang="it-IT" dirty="0"/>
              <a:t>, prevedendo clausole di responsabilità in caso di inosservanza.</a:t>
            </a:r>
          </a:p>
          <a:p>
            <a:pPr marL="0" indent="0" algn="just">
              <a:buNone/>
            </a:pPr>
            <a:r>
              <a:rPr lang="it-IT" dirty="0"/>
              <a:t> </a:t>
            </a:r>
          </a:p>
          <a:p>
            <a:pPr marL="0" indent="0" algn="just">
              <a:buNone/>
            </a:pPr>
            <a:r>
              <a:rPr lang="it-IT" dirty="0"/>
              <a:t>Tale legame contrattuale può essere più difficile da stabilire in un mercato liberalizzato, dove l’unico </a:t>
            </a:r>
            <a:r>
              <a:rPr lang="it-IT" dirty="0" smtClean="0"/>
              <a:t>vincolo </a:t>
            </a:r>
            <a:r>
              <a:rPr lang="it-IT" dirty="0"/>
              <a:t>contrattuale esistente intercorre tra l’operatore e la compagnia aerea, o nei mercati </a:t>
            </a:r>
            <a:r>
              <a:rPr lang="it-IT" dirty="0" smtClean="0"/>
              <a:t>in cui </a:t>
            </a:r>
            <a:r>
              <a:rPr lang="it-IT" dirty="0"/>
              <a:t>non si è </a:t>
            </a:r>
            <a:r>
              <a:rPr lang="it-IT" dirty="0" smtClean="0"/>
              <a:t>fatto ricorso ad una </a:t>
            </a:r>
            <a:r>
              <a:rPr lang="it-IT" dirty="0"/>
              <a:t>procedura selettiva.</a:t>
            </a:r>
          </a:p>
        </p:txBody>
      </p:sp>
      <p:sp>
        <p:nvSpPr>
          <p:cNvPr id="4" name="Segnaposto piè di pagina 3"/>
          <p:cNvSpPr>
            <a:spLocks noGrp="1"/>
          </p:cNvSpPr>
          <p:nvPr>
            <p:ph type="ftr" sz="quarter" idx="11"/>
          </p:nvPr>
        </p:nvSpPr>
        <p:spPr>
          <a:xfrm>
            <a:off x="857224" y="6143644"/>
            <a:ext cx="7675216" cy="577833"/>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Scenari possibili</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p:txBody>
          <a:bodyPr>
            <a:normAutofit/>
          </a:bodyPr>
          <a:lstStyle/>
          <a:p>
            <a:pPr marL="0" indent="0" algn="just">
              <a:buNone/>
            </a:pPr>
            <a:r>
              <a:rPr lang="it-IT" dirty="0" smtClean="0"/>
              <a:t>In </a:t>
            </a:r>
            <a:r>
              <a:rPr lang="it-IT" dirty="0"/>
              <a:t>ambito nazionale si dovrebbe puntare ad una maggiore responsabilizzazione dei prestatori prevedendo, come avviene già in altri paesi europei, il rilascio di un’autodichiarazione da parte dello stesso operatore, che attesti il possesso dei requisiti previsti dalla normativa di riferimento vigente.</a:t>
            </a:r>
          </a:p>
          <a:p>
            <a:pPr algn="just">
              <a:buNone/>
            </a:pPr>
            <a:endParaRPr lang="it-IT" dirty="0" smtClean="0"/>
          </a:p>
          <a:p>
            <a:endParaRPr lang="it-IT" dirty="0"/>
          </a:p>
        </p:txBody>
      </p:sp>
      <p:sp>
        <p:nvSpPr>
          <p:cNvPr id="4" name="Segnaposto piè di pagina 3"/>
          <p:cNvSpPr>
            <a:spLocks noGrp="1"/>
          </p:cNvSpPr>
          <p:nvPr>
            <p:ph type="ftr" sz="quarter" idx="11"/>
          </p:nvPr>
        </p:nvSpPr>
        <p:spPr>
          <a:xfrm>
            <a:off x="857224" y="6215082"/>
            <a:ext cx="7819232" cy="365125"/>
          </a:xfrm>
        </p:spPr>
        <p:txBody>
          <a:bodyPr/>
          <a:lstStyle/>
          <a:p>
            <a:pPr lvl="0"/>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La Direttiva (CE) 96/67 </a:t>
            </a:r>
          </a:p>
        </p:txBody>
      </p:sp>
      <p:sp>
        <p:nvSpPr>
          <p:cNvPr id="3" name="Segnaposto testo 2"/>
          <p:cNvSpPr>
            <a:spLocks noGrp="1"/>
          </p:cNvSpPr>
          <p:nvPr>
            <p:ph type="body" idx="1"/>
          </p:nvPr>
        </p:nvSpPr>
        <p:spPr/>
        <p:txBody>
          <a:bodyPr>
            <a:normAutofit/>
          </a:bodyPr>
          <a:lstStyle/>
          <a:p>
            <a:pPr marL="0" indent="0" algn="just">
              <a:buNone/>
            </a:pPr>
            <a:endParaRPr lang="it-IT" dirty="0"/>
          </a:p>
          <a:p>
            <a:pPr marL="0" indent="0" algn="just">
              <a:buNone/>
            </a:pPr>
            <a:r>
              <a:rPr lang="it-IT" dirty="0" smtClean="0"/>
              <a:t>La </a:t>
            </a:r>
            <a:r>
              <a:rPr lang="it-IT" dirty="0"/>
              <a:t>liberalizzazione dei servizi di assistenza a terra, ideata in ambito europeo, </a:t>
            </a:r>
            <a:r>
              <a:rPr lang="it-IT" dirty="0" smtClean="0"/>
              <a:t>è stata </a:t>
            </a:r>
            <a:r>
              <a:rPr lang="it-IT" dirty="0"/>
              <a:t>attuata con la Direttiva 96/67/CE, che ha fissato solo le regole di carattere programmatico, lasciando nelle mani dei singoli legislatori nazionali la trasposizione nei rispettivi ordinamenti.</a:t>
            </a:r>
          </a:p>
          <a:p>
            <a:pPr marL="0" indent="0" algn="just">
              <a:buNone/>
            </a:pPr>
            <a:endParaRPr lang="it-IT" dirty="0"/>
          </a:p>
        </p:txBody>
      </p:sp>
      <p:sp>
        <p:nvSpPr>
          <p:cNvPr id="4" name="Segnaposto piè di pagina 3"/>
          <p:cNvSpPr>
            <a:spLocks noGrp="1"/>
          </p:cNvSpPr>
          <p:nvPr>
            <p:ph type="ftr" sz="quarter" idx="11"/>
          </p:nvPr>
        </p:nvSpPr>
        <p:spPr>
          <a:xfrm>
            <a:off x="928662" y="6356352"/>
            <a:ext cx="2714644" cy="365125"/>
          </a:xfrm>
        </p:spPr>
        <p:txBody>
          <a:bodyPr/>
          <a:lstStyle/>
          <a:p>
            <a:r>
              <a:rPr lang="en-US" smtClean="0"/>
              <a:t>Roma, 2/4 dicembre 2019</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29600" cy="1143000"/>
          </a:xfrm>
        </p:spPr>
        <p:txBody>
          <a:bodyPr>
            <a:normAutofit/>
          </a:bodyPr>
          <a:lstStyle/>
          <a:p>
            <a:pPr algn="ctr"/>
            <a:r>
              <a:rPr lang="it-IT" sz="3200" b="1" dirty="0" smtClean="0">
                <a:solidFill>
                  <a:srgbClr val="0070C0"/>
                </a:solidFill>
              </a:rPr>
              <a:t>Il Reg. (UE) 2018/1139</a:t>
            </a:r>
            <a:endParaRPr lang="it-IT" sz="3200" b="1" cap="all" dirty="0">
              <a:solidFill>
                <a:schemeClr val="tx2"/>
              </a:solidFill>
              <a:effectLst>
                <a:reflection blurRad="12700" stA="48000" endA="300" endPos="55000" dir="5400000" sy="-90000" algn="bl" rotWithShape="0"/>
              </a:effectLst>
            </a:endParaRPr>
          </a:p>
        </p:txBody>
      </p:sp>
      <p:sp>
        <p:nvSpPr>
          <p:cNvPr id="3" name="Segnaposto testo 2"/>
          <p:cNvSpPr>
            <a:spLocks noGrp="1"/>
          </p:cNvSpPr>
          <p:nvPr>
            <p:ph type="body" idx="1"/>
          </p:nvPr>
        </p:nvSpPr>
        <p:spPr>
          <a:xfrm>
            <a:off x="457200" y="1412777"/>
            <a:ext cx="8229600" cy="4713388"/>
          </a:xfrm>
        </p:spPr>
        <p:txBody>
          <a:bodyPr>
            <a:normAutofit fontScale="25000" lnSpcReduction="20000"/>
          </a:bodyPr>
          <a:lstStyle/>
          <a:p>
            <a:pPr algn="just">
              <a:buFont typeface="Wingdings" pitchFamily="2" charset="2"/>
              <a:buChar char="Ø"/>
            </a:pPr>
            <a:endParaRPr lang="it-IT" dirty="0" smtClean="0"/>
          </a:p>
          <a:p>
            <a:pPr marL="0" indent="0" algn="just">
              <a:buNone/>
            </a:pPr>
            <a:r>
              <a:rPr lang="it-IT" sz="11200" dirty="0" smtClean="0"/>
              <a:t>Tale </a:t>
            </a:r>
            <a:r>
              <a:rPr lang="it-IT" sz="11200" dirty="0"/>
              <a:t>orientamento sarebbe </a:t>
            </a:r>
            <a:r>
              <a:rPr lang="it-IT" sz="11200" dirty="0" smtClean="0"/>
              <a:t>in </a:t>
            </a:r>
            <a:r>
              <a:rPr lang="it-IT" sz="11200" dirty="0"/>
              <a:t>linea con il Reg. (UE) 2018/1139 </a:t>
            </a:r>
            <a:r>
              <a:rPr lang="it-IT" sz="11200" dirty="0" smtClean="0"/>
              <a:t> che</a:t>
            </a:r>
            <a:r>
              <a:rPr lang="it-IT" sz="11200" dirty="0"/>
              <a:t>, all’art. 4, prevede </a:t>
            </a:r>
            <a:r>
              <a:rPr lang="it-IT" sz="11200" dirty="0" smtClean="0"/>
              <a:t>tra le responsabilità </a:t>
            </a:r>
            <a:r>
              <a:rPr lang="it-IT" sz="11200" dirty="0"/>
              <a:t>del fornitore dei servizi di assistenza a </a:t>
            </a:r>
            <a:r>
              <a:rPr lang="it-IT" sz="11200" dirty="0" smtClean="0"/>
              <a:t>terra:</a:t>
            </a:r>
            <a:endParaRPr lang="it-IT" sz="11200" dirty="0"/>
          </a:p>
          <a:p>
            <a:pPr marL="0" indent="0">
              <a:buNone/>
            </a:pPr>
            <a:endParaRPr lang="it-IT" sz="11200" dirty="0"/>
          </a:p>
          <a:p>
            <a:pPr lvl="0">
              <a:buFont typeface="Wingdings" panose="05000000000000000000" pitchFamily="2" charset="2"/>
              <a:buChar char="Ø"/>
            </a:pPr>
            <a:r>
              <a:rPr lang="it-IT" sz="11200" dirty="0"/>
              <a:t>disporre di tutti i mezzi </a:t>
            </a:r>
            <a:r>
              <a:rPr lang="it-IT" sz="11200" dirty="0" smtClean="0"/>
              <a:t>necessari;</a:t>
            </a:r>
            <a:endParaRPr lang="it-IT" sz="11200" dirty="0"/>
          </a:p>
          <a:p>
            <a:pPr lvl="0">
              <a:buFont typeface="Wingdings" panose="05000000000000000000" pitchFamily="2" charset="2"/>
              <a:buChar char="Ø"/>
            </a:pPr>
            <a:r>
              <a:rPr lang="it-IT" sz="11200" dirty="0"/>
              <a:t>conformarsi alle procedure contenute nel Manuale di aeroporto;</a:t>
            </a:r>
          </a:p>
          <a:p>
            <a:pPr>
              <a:buFont typeface="Wingdings" panose="05000000000000000000" pitchFamily="2" charset="2"/>
              <a:buChar char="Ø"/>
            </a:pPr>
            <a:r>
              <a:rPr lang="it-IT" sz="11200" dirty="0"/>
              <a:t>provvedere </a:t>
            </a:r>
            <a:r>
              <a:rPr lang="it-IT" sz="11200" dirty="0" smtClean="0"/>
              <a:t>affinché </a:t>
            </a:r>
            <a:r>
              <a:rPr lang="it-IT" sz="11200" dirty="0"/>
              <a:t>siano disponibili manuali per l’esercizio e la manutenzione degli </a:t>
            </a:r>
            <a:r>
              <a:rPr lang="it-IT" sz="11200" dirty="0" smtClean="0"/>
              <a:t>equipaggiamenti;</a:t>
            </a:r>
          </a:p>
          <a:p>
            <a:pPr>
              <a:buFont typeface="Wingdings" panose="05000000000000000000" pitchFamily="2" charset="2"/>
              <a:buChar char="Ø"/>
            </a:pPr>
            <a:r>
              <a:rPr lang="it-IT" sz="11200" dirty="0" smtClean="0"/>
              <a:t>avvalersi di </a:t>
            </a:r>
            <a:r>
              <a:rPr lang="it-IT" sz="11200" dirty="0"/>
              <a:t>personale adeguatamente qualificato e </a:t>
            </a:r>
            <a:r>
              <a:rPr lang="it-IT" sz="11200" dirty="0" smtClean="0"/>
              <a:t>addestrato.</a:t>
            </a:r>
            <a:endParaRPr lang="it-IT" sz="11200" dirty="0"/>
          </a:p>
          <a:p>
            <a:pPr marL="0" indent="0">
              <a:buNone/>
            </a:pPr>
            <a:r>
              <a:rPr lang="it-IT" sz="9600" dirty="0"/>
              <a:t> </a:t>
            </a:r>
          </a:p>
          <a:p>
            <a:pPr marL="0" indent="0" algn="just">
              <a:buNone/>
              <a:tabLst>
                <a:tab pos="2419350" algn="l"/>
              </a:tabLst>
            </a:pPr>
            <a:endParaRPr lang="it-IT" sz="5800" dirty="0" smtClean="0"/>
          </a:p>
          <a:p>
            <a:pPr marL="0" indent="0" algn="just">
              <a:buNone/>
            </a:pPr>
            <a:r>
              <a:rPr lang="it-IT" sz="5800" dirty="0" smtClean="0"/>
              <a:t>	</a:t>
            </a:r>
          </a:p>
          <a:p>
            <a:endParaRPr lang="it-IT" dirty="0"/>
          </a:p>
        </p:txBody>
      </p:sp>
      <p:sp>
        <p:nvSpPr>
          <p:cNvPr id="4" name="Segnaposto piè di pagina 3"/>
          <p:cNvSpPr>
            <a:spLocks noGrp="1"/>
          </p:cNvSpPr>
          <p:nvPr>
            <p:ph type="ftr" sz="quarter" idx="11"/>
          </p:nvPr>
        </p:nvSpPr>
        <p:spPr>
          <a:xfrm>
            <a:off x="857224" y="6165304"/>
            <a:ext cx="7675216" cy="556173"/>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3"/>
            <a:ext cx="8229600" cy="1012975"/>
          </a:xfrm>
        </p:spPr>
        <p:txBody>
          <a:bodyPr>
            <a:normAutofit/>
          </a:bodyPr>
          <a:lstStyle/>
          <a:p>
            <a:pPr algn="ctr"/>
            <a:r>
              <a:rPr lang="it-IT" sz="3200" b="1" dirty="0">
                <a:solidFill>
                  <a:srgbClr val="0070C0"/>
                </a:solidFill>
              </a:rPr>
              <a:t>Prospettive future</a:t>
            </a:r>
          </a:p>
        </p:txBody>
      </p:sp>
      <p:sp>
        <p:nvSpPr>
          <p:cNvPr id="3" name="Segnaposto testo 2"/>
          <p:cNvSpPr>
            <a:spLocks noGrp="1"/>
          </p:cNvSpPr>
          <p:nvPr>
            <p:ph type="body" idx="1"/>
          </p:nvPr>
        </p:nvSpPr>
        <p:spPr/>
        <p:txBody>
          <a:bodyPr>
            <a:normAutofit/>
          </a:bodyPr>
          <a:lstStyle/>
          <a:p>
            <a:pPr algn="just">
              <a:buFont typeface="Wingdings" panose="05000000000000000000" pitchFamily="2" charset="2"/>
              <a:buChar char="Ø"/>
            </a:pPr>
            <a:r>
              <a:rPr lang="it-IT" dirty="0" smtClean="0"/>
              <a:t>Si dovrebbe procedere inoltre ad </a:t>
            </a:r>
            <a:r>
              <a:rPr lang="it-IT" dirty="0"/>
              <a:t>una revisione della normativa </a:t>
            </a:r>
            <a:r>
              <a:rPr lang="it-IT" dirty="0" smtClean="0"/>
              <a:t>nazionale, </a:t>
            </a:r>
            <a:r>
              <a:rPr lang="it-IT" dirty="0"/>
              <a:t>che potenzi i poteri di coordinamento dei gestori </a:t>
            </a:r>
            <a:r>
              <a:rPr lang="it-IT" dirty="0" smtClean="0"/>
              <a:t>aeroportuali;</a:t>
            </a:r>
            <a:endParaRPr lang="it-IT" dirty="0"/>
          </a:p>
          <a:p>
            <a:pPr algn="just">
              <a:buFont typeface="Wingdings" panose="05000000000000000000" pitchFamily="2" charset="2"/>
              <a:buChar char="Ø"/>
            </a:pPr>
            <a:r>
              <a:rPr lang="it-IT" dirty="0" smtClean="0"/>
              <a:t>gli </a:t>
            </a:r>
            <a:r>
              <a:rPr lang="it-IT" dirty="0"/>
              <a:t>Stati membri, tramite le Autorità preposte al settore dell’Aviazione Civile, dovrebbero rendere più stringente l’attività di sorveglianza </a:t>
            </a:r>
            <a:r>
              <a:rPr lang="it-IT" dirty="0" smtClean="0"/>
              <a:t>nei </a:t>
            </a:r>
            <a:r>
              <a:rPr lang="it-IT" dirty="0"/>
              <a:t>confronti degli operatori </a:t>
            </a:r>
            <a:r>
              <a:rPr lang="it-IT" dirty="0" smtClean="0"/>
              <a:t>aeroportuali.</a:t>
            </a:r>
            <a:endParaRPr lang="it-IT" dirty="0"/>
          </a:p>
        </p:txBody>
      </p:sp>
      <p:sp>
        <p:nvSpPr>
          <p:cNvPr id="4" name="Segnaposto piè di pagina 3"/>
          <p:cNvSpPr>
            <a:spLocks noGrp="1"/>
          </p:cNvSpPr>
          <p:nvPr>
            <p:ph type="ftr" sz="quarter" idx="11"/>
          </p:nvPr>
        </p:nvSpPr>
        <p:spPr>
          <a:xfrm>
            <a:off x="857224" y="6165304"/>
            <a:ext cx="7819232" cy="556173"/>
          </a:xfrm>
        </p:spPr>
        <p:txBody>
          <a:bodyPr/>
          <a:lstStyle/>
          <a:p>
            <a:r>
              <a:rPr lang="en-US" smtClean="0"/>
              <a:t>Roma, 2/4 dicembre 2019</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b="1" dirty="0" smtClean="0">
                <a:solidFill>
                  <a:srgbClr val="0070C0"/>
                </a:solidFill>
              </a:rPr>
              <a:t/>
            </a:r>
            <a:br>
              <a:rPr lang="it-IT" sz="3200" b="1" dirty="0" smtClean="0">
                <a:solidFill>
                  <a:srgbClr val="0070C0"/>
                </a:solidFill>
              </a:rPr>
            </a:br>
            <a:r>
              <a:rPr lang="it-IT" sz="3200" b="1" dirty="0" smtClean="0">
                <a:solidFill>
                  <a:srgbClr val="0070C0"/>
                </a:solidFill>
              </a:rPr>
              <a:t>Prospettive </a:t>
            </a:r>
            <a:r>
              <a:rPr lang="it-IT" sz="3200" b="1" dirty="0">
                <a:solidFill>
                  <a:srgbClr val="0070C0"/>
                </a:solidFill>
              </a:rPr>
              <a:t>future</a:t>
            </a:r>
            <a:r>
              <a:rPr lang="it-IT" sz="3200" b="1" dirty="0" smtClean="0"/>
              <a:t/>
            </a:r>
            <a:br>
              <a:rPr lang="it-IT" sz="3200" b="1" dirty="0" smtClean="0"/>
            </a:br>
            <a:endParaRPr lang="it-IT" sz="3200" dirty="0"/>
          </a:p>
        </p:txBody>
      </p:sp>
      <p:sp>
        <p:nvSpPr>
          <p:cNvPr id="3" name="Segnaposto testo 2"/>
          <p:cNvSpPr>
            <a:spLocks noGrp="1"/>
          </p:cNvSpPr>
          <p:nvPr>
            <p:ph type="body" idx="1"/>
          </p:nvPr>
        </p:nvSpPr>
        <p:spPr>
          <a:xfrm>
            <a:off x="457200" y="1412777"/>
            <a:ext cx="8229600" cy="4713388"/>
          </a:xfrm>
        </p:spPr>
        <p:txBody>
          <a:bodyPr>
            <a:normAutofit fontScale="92500" lnSpcReduction="20000"/>
          </a:bodyPr>
          <a:lstStyle/>
          <a:p>
            <a:pPr marL="0" indent="0" algn="just">
              <a:buNone/>
            </a:pPr>
            <a:endParaRPr lang="it-IT" dirty="0" smtClean="0"/>
          </a:p>
          <a:p>
            <a:pPr marL="0" indent="0" algn="just">
              <a:buNone/>
            </a:pPr>
            <a:r>
              <a:rPr lang="it-IT" sz="3600" dirty="0" smtClean="0"/>
              <a:t>Le </a:t>
            </a:r>
            <a:r>
              <a:rPr lang="it-IT" sz="3600" dirty="0"/>
              <a:t>questioni principali relative al settore </a:t>
            </a:r>
            <a:r>
              <a:rPr lang="it-IT" sz="3600" dirty="0" err="1" smtClean="0"/>
              <a:t>dell’handling</a:t>
            </a:r>
            <a:r>
              <a:rPr lang="it-IT" sz="3600" dirty="0" smtClean="0"/>
              <a:t> non </a:t>
            </a:r>
            <a:r>
              <a:rPr lang="it-IT" sz="3600" dirty="0"/>
              <a:t>sono più riconducibili all’ulteriore apertura del mercato, </a:t>
            </a:r>
            <a:r>
              <a:rPr lang="it-IT" sz="3600" dirty="0" smtClean="0"/>
              <a:t>ma:</a:t>
            </a:r>
          </a:p>
          <a:p>
            <a:pPr marL="0" indent="0" algn="just">
              <a:buNone/>
            </a:pPr>
            <a:endParaRPr lang="it-IT" sz="3600" dirty="0" smtClean="0"/>
          </a:p>
          <a:p>
            <a:pPr algn="just">
              <a:buFont typeface="Wingdings" panose="05000000000000000000" pitchFamily="2" charset="2"/>
              <a:buChar char="Ø"/>
            </a:pPr>
            <a:r>
              <a:rPr lang="it-IT" sz="3600" dirty="0" smtClean="0"/>
              <a:t>ai </a:t>
            </a:r>
            <a:r>
              <a:rPr lang="it-IT" sz="3600" dirty="0"/>
              <a:t>problemi di </a:t>
            </a:r>
            <a:r>
              <a:rPr lang="it-IT" sz="3600" dirty="0" err="1" smtClean="0"/>
              <a:t>safety</a:t>
            </a:r>
            <a:r>
              <a:rPr lang="it-IT" sz="3600" dirty="0" smtClean="0"/>
              <a:t> e </a:t>
            </a:r>
            <a:r>
              <a:rPr lang="it-IT" sz="3600" dirty="0"/>
              <a:t>di qualità dei </a:t>
            </a:r>
            <a:r>
              <a:rPr lang="it-IT" sz="3600" dirty="0" smtClean="0"/>
              <a:t>servizi;</a:t>
            </a:r>
          </a:p>
          <a:p>
            <a:pPr algn="just">
              <a:buFont typeface="Wingdings" panose="05000000000000000000" pitchFamily="2" charset="2"/>
              <a:buChar char="Ø"/>
            </a:pPr>
            <a:r>
              <a:rPr lang="it-IT" sz="3600" dirty="0" smtClean="0"/>
              <a:t>all’offerta </a:t>
            </a:r>
            <a:r>
              <a:rPr lang="it-IT" sz="3600" dirty="0"/>
              <a:t>di lavoro, alla continuità dei servizi, alla formazione e all’applicazione della clausola sociale per il personale che ha subito gli </a:t>
            </a:r>
            <a:r>
              <a:rPr lang="it-IT" sz="3600" dirty="0" smtClean="0"/>
              <a:t>effetti </a:t>
            </a:r>
            <a:r>
              <a:rPr lang="it-IT" sz="3600" dirty="0"/>
              <a:t>della guerra dei </a:t>
            </a:r>
            <a:r>
              <a:rPr lang="it-IT" sz="3600" dirty="0" smtClean="0"/>
              <a:t>prezzi.</a:t>
            </a:r>
            <a:endParaRPr lang="it-IT" dirty="0"/>
          </a:p>
        </p:txBody>
      </p:sp>
      <p:sp>
        <p:nvSpPr>
          <p:cNvPr id="4" name="Segnaposto piè di pagina 3"/>
          <p:cNvSpPr>
            <a:spLocks noGrp="1"/>
          </p:cNvSpPr>
          <p:nvPr>
            <p:ph type="ftr" sz="quarter" idx="11"/>
          </p:nvPr>
        </p:nvSpPr>
        <p:spPr>
          <a:xfrm>
            <a:off x="785786" y="6093296"/>
            <a:ext cx="7890670" cy="628181"/>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b="1" dirty="0" smtClean="0">
                <a:solidFill>
                  <a:srgbClr val="0070C0"/>
                </a:solidFill>
              </a:rPr>
              <a:t/>
            </a:r>
            <a:br>
              <a:rPr lang="it-IT" sz="3200" b="1" dirty="0" smtClean="0">
                <a:solidFill>
                  <a:srgbClr val="0070C0"/>
                </a:solidFill>
              </a:rPr>
            </a:br>
            <a:r>
              <a:rPr lang="it-IT" sz="3200" b="1" dirty="0" smtClean="0">
                <a:solidFill>
                  <a:srgbClr val="0070C0"/>
                </a:solidFill>
              </a:rPr>
              <a:t>Centralità </a:t>
            </a:r>
            <a:r>
              <a:rPr lang="it-IT" sz="3200" b="1" dirty="0">
                <a:solidFill>
                  <a:srgbClr val="0070C0"/>
                </a:solidFill>
              </a:rPr>
              <a:t>del tema della sicurezza </a:t>
            </a:r>
            <a:r>
              <a:rPr lang="it-IT" sz="3200" b="1" dirty="0" smtClean="0">
                <a:solidFill>
                  <a:srgbClr val="0070C0"/>
                </a:solidFill>
              </a:rPr>
              <a:t/>
            </a:r>
            <a:br>
              <a:rPr lang="it-IT" sz="3200" b="1" dirty="0" smtClean="0">
                <a:solidFill>
                  <a:srgbClr val="0070C0"/>
                </a:solidFill>
              </a:rPr>
            </a:br>
            <a:r>
              <a:rPr lang="it-IT" sz="3200" b="1" dirty="0" smtClean="0">
                <a:solidFill>
                  <a:srgbClr val="0070C0"/>
                </a:solidFill>
              </a:rPr>
              <a:t>nel </a:t>
            </a:r>
            <a:r>
              <a:rPr lang="it-IT" sz="3200" b="1" dirty="0">
                <a:solidFill>
                  <a:srgbClr val="0070C0"/>
                </a:solidFill>
              </a:rPr>
              <a:t>trasporto aereo</a:t>
            </a:r>
            <a:r>
              <a:rPr lang="it-IT" sz="3200" b="1" dirty="0" smtClean="0"/>
              <a:t/>
            </a:r>
            <a:br>
              <a:rPr lang="it-IT" sz="3200" b="1" dirty="0" smtClean="0"/>
            </a:br>
            <a:endParaRPr lang="it-IT" sz="3200" dirty="0"/>
          </a:p>
        </p:txBody>
      </p:sp>
      <p:sp>
        <p:nvSpPr>
          <p:cNvPr id="3" name="Segnaposto testo 2"/>
          <p:cNvSpPr>
            <a:spLocks noGrp="1"/>
          </p:cNvSpPr>
          <p:nvPr>
            <p:ph type="body" idx="1"/>
          </p:nvPr>
        </p:nvSpPr>
        <p:spPr/>
        <p:txBody>
          <a:bodyPr>
            <a:normAutofit/>
          </a:bodyPr>
          <a:lstStyle/>
          <a:p>
            <a:pPr marL="0" indent="0" algn="just">
              <a:buNone/>
            </a:pPr>
            <a:r>
              <a:rPr lang="it-IT" dirty="0" smtClean="0"/>
              <a:t>Si percepisce la necessità di nuovi interventi, vista l’imponente crescita del traffico aereo ed il congestionamento degli aeroporti.</a:t>
            </a:r>
            <a:r>
              <a:rPr lang="it-IT" dirty="0"/>
              <a:t> </a:t>
            </a:r>
            <a:endParaRPr lang="it-IT" dirty="0" smtClean="0"/>
          </a:p>
          <a:p>
            <a:pPr marL="0" indent="0" algn="just">
              <a:buNone/>
            </a:pPr>
            <a:r>
              <a:rPr lang="it-IT" dirty="0" smtClean="0"/>
              <a:t>Lo </a:t>
            </a:r>
            <a:r>
              <a:rPr lang="it-IT" dirty="0"/>
              <a:t>scenario di crescita più probabile stima un aumento del traffico aereo in Europa, fino al 2040, del 53%, per un numero totale di 16,2 milioni di </a:t>
            </a:r>
            <a:r>
              <a:rPr lang="it-IT" dirty="0" smtClean="0"/>
              <a:t>volo, mentre in Italia </a:t>
            </a:r>
            <a:r>
              <a:rPr lang="it-IT" dirty="0"/>
              <a:t>è prevista una crescita annua pari a circa il 2%. </a:t>
            </a:r>
          </a:p>
          <a:p>
            <a:pPr marL="0" indent="0" algn="just">
              <a:buNone/>
            </a:pPr>
            <a:endParaRPr lang="it-IT" dirty="0" smtClean="0"/>
          </a:p>
          <a:p>
            <a:pPr marL="0" indent="0" algn="just">
              <a:buNone/>
            </a:pPr>
            <a:endParaRPr lang="it-IT" dirty="0"/>
          </a:p>
        </p:txBody>
      </p:sp>
      <p:sp>
        <p:nvSpPr>
          <p:cNvPr id="4" name="Segnaposto piè di pagina 3"/>
          <p:cNvSpPr>
            <a:spLocks noGrp="1"/>
          </p:cNvSpPr>
          <p:nvPr>
            <p:ph type="ftr" sz="quarter" idx="11"/>
          </p:nvPr>
        </p:nvSpPr>
        <p:spPr>
          <a:xfrm>
            <a:off x="928662" y="5949280"/>
            <a:ext cx="7603778" cy="772197"/>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Possibili scenari futuri</a:t>
            </a:r>
            <a:endParaRPr lang="it-IT" sz="3200" dirty="0"/>
          </a:p>
        </p:txBody>
      </p:sp>
      <p:sp>
        <p:nvSpPr>
          <p:cNvPr id="3" name="Segnaposto testo 2"/>
          <p:cNvSpPr>
            <a:spLocks noGrp="1"/>
          </p:cNvSpPr>
          <p:nvPr>
            <p:ph type="body" idx="1"/>
          </p:nvPr>
        </p:nvSpPr>
        <p:spPr/>
        <p:txBody>
          <a:bodyPr>
            <a:normAutofit fontScale="25000" lnSpcReduction="20000"/>
          </a:bodyPr>
          <a:lstStyle/>
          <a:p>
            <a:pPr marL="0" indent="0" algn="just">
              <a:buNone/>
            </a:pPr>
            <a:r>
              <a:rPr lang="it-IT" sz="11200" dirty="0" smtClean="0"/>
              <a:t>L’incremento </a:t>
            </a:r>
            <a:r>
              <a:rPr lang="it-IT" sz="11200" dirty="0"/>
              <a:t>del traffico porterà inevitabilmente ad una saturazione delle strutture </a:t>
            </a:r>
            <a:r>
              <a:rPr lang="it-IT" sz="11200" dirty="0" smtClean="0"/>
              <a:t>esistenti. </a:t>
            </a:r>
          </a:p>
          <a:p>
            <a:pPr marL="0" indent="0" algn="just">
              <a:buNone/>
            </a:pPr>
            <a:r>
              <a:rPr lang="it-IT" sz="11200" dirty="0" smtClean="0"/>
              <a:t>L’Unione </a:t>
            </a:r>
            <a:r>
              <a:rPr lang="it-IT" sz="11200" dirty="0"/>
              <a:t>Europea si è già mossa da tempo con una serie di </a:t>
            </a:r>
            <a:r>
              <a:rPr lang="it-IT" sz="11200" dirty="0" smtClean="0"/>
              <a:t>iniziative:</a:t>
            </a:r>
            <a:endParaRPr lang="it-IT" sz="11200" dirty="0"/>
          </a:p>
          <a:p>
            <a:pPr algn="just">
              <a:buFont typeface="Wingdings" panose="05000000000000000000" pitchFamily="2" charset="2"/>
              <a:buChar char="Ø"/>
            </a:pPr>
            <a:r>
              <a:rPr lang="it-IT" sz="11200" dirty="0"/>
              <a:t>Si pensi al progetto GALILEO (sistema globale di navigazione satellitare</a:t>
            </a:r>
            <a:r>
              <a:rPr lang="it-IT" sz="11200" dirty="0" smtClean="0"/>
              <a:t>);</a:t>
            </a:r>
          </a:p>
          <a:p>
            <a:pPr algn="just">
              <a:buFont typeface="Wingdings" panose="05000000000000000000" pitchFamily="2" charset="2"/>
              <a:buChar char="Ø"/>
            </a:pPr>
            <a:r>
              <a:rPr lang="it-IT" sz="11200" dirty="0" smtClean="0"/>
              <a:t>all’istituzione </a:t>
            </a:r>
            <a:r>
              <a:rPr lang="it-IT" sz="11200" dirty="0"/>
              <a:t>del Cielo Unico </a:t>
            </a:r>
            <a:r>
              <a:rPr lang="it-IT" sz="11200" dirty="0" smtClean="0"/>
              <a:t>Europeo, teso </a:t>
            </a:r>
            <a:r>
              <a:rPr lang="it-IT" sz="11200" dirty="0"/>
              <a:t>ad aumentare l’efficienza della gestione del traffico </a:t>
            </a:r>
            <a:r>
              <a:rPr lang="it-IT" sz="11200" dirty="0" smtClean="0"/>
              <a:t>aereo;</a:t>
            </a:r>
          </a:p>
          <a:p>
            <a:pPr algn="just">
              <a:buFont typeface="Wingdings" panose="05000000000000000000" pitchFamily="2" charset="2"/>
              <a:buChar char="Ø"/>
            </a:pPr>
            <a:r>
              <a:rPr lang="it-IT" sz="11200" dirty="0" smtClean="0"/>
              <a:t>Al progetto </a:t>
            </a:r>
            <a:r>
              <a:rPr lang="it-IT" sz="11200" dirty="0"/>
              <a:t>SEASAR, </a:t>
            </a:r>
            <a:r>
              <a:rPr lang="it-IT" sz="11200" dirty="0" smtClean="0"/>
              <a:t>promosso per </a:t>
            </a:r>
            <a:r>
              <a:rPr lang="it-IT" sz="11200" dirty="0"/>
              <a:t>l’ammodernamento del sistema di gestione del traffico </a:t>
            </a:r>
            <a:r>
              <a:rPr lang="it-IT" sz="11200" dirty="0" smtClean="0"/>
              <a:t>aereo.</a:t>
            </a:r>
            <a:endParaRPr lang="it-IT" sz="11200" dirty="0"/>
          </a:p>
          <a:p>
            <a:pPr marL="0" indent="0">
              <a:buNone/>
            </a:pPr>
            <a:r>
              <a:rPr lang="it-IT" sz="11200" dirty="0"/>
              <a:t> </a:t>
            </a:r>
          </a:p>
          <a:p>
            <a:endParaRPr lang="it-IT" dirty="0"/>
          </a:p>
        </p:txBody>
      </p:sp>
      <p:sp>
        <p:nvSpPr>
          <p:cNvPr id="4" name="Segnaposto piè di pagina 3"/>
          <p:cNvSpPr>
            <a:spLocks noGrp="1"/>
          </p:cNvSpPr>
          <p:nvPr>
            <p:ph type="ftr" sz="quarter" idx="11"/>
          </p:nvPr>
        </p:nvSpPr>
        <p:spPr>
          <a:xfrm>
            <a:off x="3124200" y="6237312"/>
            <a:ext cx="2895600" cy="484165"/>
          </a:xfrm>
        </p:spPr>
        <p:txBody>
          <a:bodyPr/>
          <a:lstStyle/>
          <a:p>
            <a:r>
              <a:rPr lang="en-US" dirty="0" smtClean="0"/>
              <a:t>Roma, 2/4 </a:t>
            </a:r>
            <a:r>
              <a:rPr lang="en-US" dirty="0" err="1" smtClean="0"/>
              <a:t>dicembre</a:t>
            </a:r>
            <a:r>
              <a:rPr lang="en-US" dirty="0" smtClean="0"/>
              <a:t> 2019</a:t>
            </a:r>
            <a:endParaRPr lang="en-US" dirty="0"/>
          </a:p>
        </p:txBody>
      </p:sp>
    </p:spTree>
    <p:extLst>
      <p:ext uri="{BB962C8B-B14F-4D97-AF65-F5344CB8AC3E}">
        <p14:creationId xmlns:p14="http://schemas.microsoft.com/office/powerpoint/2010/main" val="1867671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solidFill>
                  <a:srgbClr val="0070C0"/>
                </a:solidFill>
              </a:rPr>
              <a:t>CONCLUSIONI</a:t>
            </a:r>
          </a:p>
        </p:txBody>
      </p:sp>
      <p:sp>
        <p:nvSpPr>
          <p:cNvPr id="3" name="Segnaposto testo 2"/>
          <p:cNvSpPr>
            <a:spLocks noGrp="1"/>
          </p:cNvSpPr>
          <p:nvPr>
            <p:ph type="body" idx="1"/>
          </p:nvPr>
        </p:nvSpPr>
        <p:spPr/>
        <p:txBody>
          <a:bodyPr>
            <a:normAutofit/>
          </a:bodyPr>
          <a:lstStyle/>
          <a:p>
            <a:pPr marL="0" indent="0" algn="just">
              <a:buNone/>
            </a:pPr>
            <a:endParaRPr lang="it-IT" dirty="0"/>
          </a:p>
          <a:p>
            <a:pPr marL="0" indent="0" algn="just">
              <a:buNone/>
            </a:pPr>
            <a:r>
              <a:rPr lang="it-IT" dirty="0" smtClean="0"/>
              <a:t>Previsioni </a:t>
            </a:r>
            <a:r>
              <a:rPr lang="it-IT" dirty="0"/>
              <a:t>di tale portata non possono essere fronteggiate senza adeguati investimenti a livello infrastrutturale, puntando ad un sistema di trasporti sinergico tra aeroporti e ferrovie e rilanciando il livello di efficienza, sicurezza  e qualità dei servizi aeroportuali.</a:t>
            </a:r>
          </a:p>
          <a:p>
            <a:endParaRPr lang="it-IT" dirty="0"/>
          </a:p>
        </p:txBody>
      </p:sp>
      <p:sp>
        <p:nvSpPr>
          <p:cNvPr id="4" name="Segnaposto piè di pagina 3"/>
          <p:cNvSpPr>
            <a:spLocks noGrp="1"/>
          </p:cNvSpPr>
          <p:nvPr>
            <p:ph type="ftr" sz="quarter" idx="11"/>
          </p:nvPr>
        </p:nvSpPr>
        <p:spPr>
          <a:xfrm>
            <a:off x="3124200" y="6021288"/>
            <a:ext cx="2895600" cy="504057"/>
          </a:xfrm>
        </p:spPr>
        <p:txBody>
          <a:bodyPr/>
          <a:lstStyle/>
          <a:p>
            <a:r>
              <a:rPr lang="en-US" dirty="0" smtClean="0"/>
              <a:t>Roma, 2/4 </a:t>
            </a:r>
            <a:r>
              <a:rPr lang="en-US" dirty="0" err="1" smtClean="0"/>
              <a:t>dicembre</a:t>
            </a:r>
            <a:r>
              <a:rPr lang="en-US" dirty="0" smtClean="0"/>
              <a:t> 2019</a:t>
            </a:r>
            <a:endParaRPr lang="en-US" dirty="0"/>
          </a:p>
        </p:txBody>
      </p:sp>
    </p:spTree>
    <p:extLst>
      <p:ext uri="{BB962C8B-B14F-4D97-AF65-F5344CB8AC3E}">
        <p14:creationId xmlns:p14="http://schemas.microsoft.com/office/powerpoint/2010/main" val="1154172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a:xfrm>
            <a:off x="971600" y="2204864"/>
            <a:ext cx="7344816" cy="3096344"/>
          </a:xfrm>
        </p:spPr>
        <p:txBody>
          <a:bodyPr>
            <a:normAutofit/>
          </a:bodyPr>
          <a:lstStyle/>
          <a:p>
            <a:pPr algn="ctr"/>
            <a:r>
              <a:rPr lang="it-IT" sz="3600" b="1" cap="all" dirty="0" smtClean="0">
                <a:solidFill>
                  <a:schemeClr val="tx2"/>
                </a:solidFill>
                <a:effectLst>
                  <a:reflection blurRad="12700" stA="48000" endA="300" endPos="55000" dir="5400000" sy="-90000" algn="bl" rotWithShape="0"/>
                </a:effectLst>
              </a:rPr>
              <a:t>GRAZIE PER L’ATTENZIONE</a:t>
            </a:r>
            <a:br>
              <a:rPr lang="it-IT" sz="3600" b="1" cap="all" dirty="0" smtClean="0">
                <a:solidFill>
                  <a:schemeClr val="tx2"/>
                </a:solidFill>
                <a:effectLst>
                  <a:reflection blurRad="12700" stA="48000" endA="300" endPos="55000" dir="5400000" sy="-90000" algn="bl" rotWithShape="0"/>
                </a:effectLst>
              </a:rPr>
            </a:br>
            <a:r>
              <a:rPr lang="it-IT" sz="1800" b="1" cap="all" dirty="0" smtClean="0">
                <a:solidFill>
                  <a:schemeClr val="tx2"/>
                </a:solidFill>
                <a:effectLst>
                  <a:reflection blurRad="12700" stA="48000" endA="300" endPos="55000" dir="5400000" sy="-90000" algn="bl" rotWithShape="0"/>
                </a:effectLst>
              </a:rPr>
              <a:t>dr.ssa</a:t>
            </a:r>
            <a:r>
              <a:rPr lang="it-IT" sz="3600" b="1" cap="all" dirty="0" smtClean="0">
                <a:solidFill>
                  <a:schemeClr val="tx2"/>
                </a:solidFill>
                <a:effectLst>
                  <a:reflection blurRad="12700" stA="48000" endA="300" endPos="55000" dir="5400000" sy="-90000" algn="bl" rotWithShape="0"/>
                </a:effectLst>
              </a:rPr>
              <a:t> </a:t>
            </a:r>
            <a:r>
              <a:rPr lang="it-IT" sz="1800" b="1" cap="all" dirty="0" smtClean="0">
                <a:solidFill>
                  <a:schemeClr val="tx2"/>
                </a:solidFill>
                <a:effectLst>
                  <a:reflection blurRad="12700" stA="48000" endA="300" endPos="55000" dir="5400000" sy="-90000" algn="bl" rotWithShape="0"/>
                </a:effectLst>
              </a:rPr>
              <a:t>Monica Piccirillo</a:t>
            </a:r>
            <a:endParaRPr lang="it-IT" sz="1800" b="1" dirty="0"/>
          </a:p>
        </p:txBody>
      </p:sp>
      <p:pic>
        <p:nvPicPr>
          <p:cNvPr id="11" name="Immagine 10" descr="logo-transparent.gif"/>
          <p:cNvPicPr>
            <a:picLocks noChangeAspect="1"/>
          </p:cNvPicPr>
          <p:nvPr/>
        </p:nvPicPr>
        <p:blipFill>
          <a:blip r:embed="rId3" cstate="print"/>
          <a:stretch>
            <a:fillRect/>
          </a:stretch>
        </p:blipFill>
        <p:spPr>
          <a:xfrm>
            <a:off x="0" y="0"/>
            <a:ext cx="1452575" cy="720080"/>
          </a:xfrm>
          <a:prstGeom prst="rect">
            <a:avLst/>
          </a:prstGeom>
          <a:noFill/>
          <a:ln>
            <a:noFill/>
          </a:ln>
        </p:spPr>
      </p:pic>
      <p:sp>
        <p:nvSpPr>
          <p:cNvPr id="3" name="Segnaposto piè di pagina 2"/>
          <p:cNvSpPr>
            <a:spLocks noGrp="1"/>
          </p:cNvSpPr>
          <p:nvPr>
            <p:ph type="ftr" sz="quarter" idx="11"/>
          </p:nvPr>
        </p:nvSpPr>
        <p:spPr>
          <a:xfrm>
            <a:off x="3124200" y="6093297"/>
            <a:ext cx="2895600" cy="576064"/>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p:nvPr/>
        </p:nvSpPr>
        <p:spPr>
          <a:xfrm>
            <a:off x="1547664" y="116633"/>
            <a:ext cx="7344816" cy="288032"/>
          </a:xfrm>
          <a:prstGeom prst="rect">
            <a:avLst/>
          </a:prstGeom>
          <a:noFill/>
        </p:spPr>
        <p:txBody>
          <a:bodyPr wrap="square">
            <a:noAutofit/>
          </a:bodyPr>
          <a:lstStyle/>
          <a:p>
            <a:endParaRPr lang="it-IT" sz="1200" i="1" spc="50" dirty="0">
              <a:ln w="13500">
                <a:solidFill>
                  <a:schemeClr val="accent1">
                    <a:shade val="2500"/>
                    <a:alpha val="6500"/>
                  </a:schemeClr>
                </a:solidFill>
                <a:prstDash val="solid"/>
              </a:ln>
              <a:solidFill>
                <a:schemeClr val="tx2">
                  <a:lumMod val="60000"/>
                  <a:lumOff val="40000"/>
                </a:schemeClr>
              </a:solidFill>
              <a:effectLst>
                <a:innerShdw blurRad="50900" dist="38500" dir="13500000">
                  <a:srgbClr val="000000">
                    <a:alpha val="60000"/>
                  </a:srgbClr>
                </a:innerShdw>
              </a:effectLst>
              <a:latin typeface="Candara" pitchFamily="34" charset="0"/>
            </a:endParaRPr>
          </a:p>
        </p:txBody>
      </p:sp>
      <p:pic>
        <p:nvPicPr>
          <p:cNvPr id="14" name="Immagine 13" descr="logo-transparent.gif"/>
          <p:cNvPicPr>
            <a:picLocks noChangeAspect="1"/>
          </p:cNvPicPr>
          <p:nvPr/>
        </p:nvPicPr>
        <p:blipFill>
          <a:blip r:embed="rId3" cstate="print"/>
          <a:stretch>
            <a:fillRect/>
          </a:stretch>
        </p:blipFill>
        <p:spPr>
          <a:xfrm>
            <a:off x="0" y="0"/>
            <a:ext cx="1452575" cy="720080"/>
          </a:xfrm>
          <a:prstGeom prst="rect">
            <a:avLst/>
          </a:prstGeom>
          <a:noFill/>
          <a:ln>
            <a:noFill/>
          </a:ln>
        </p:spPr>
      </p:pic>
      <p:sp>
        <p:nvSpPr>
          <p:cNvPr id="9" name="Segnaposto piè di pagina 4"/>
          <p:cNvSpPr txBox="1">
            <a:spLocks/>
          </p:cNvSpPr>
          <p:nvPr/>
        </p:nvSpPr>
        <p:spPr>
          <a:xfrm>
            <a:off x="251520" y="6453336"/>
            <a:ext cx="8640960" cy="268141"/>
          </a:xfrm>
          <a:prstGeom prst="rect">
            <a:avLst/>
          </a:prstGeom>
        </p:spPr>
        <p:txBody>
          <a:bodyPr vert="horz" lIns="91440" tIns="45720" rIns="91440" bIns="45720" rtlCol="0" anchor="ctr"/>
          <a:lstStyle/>
          <a:p>
            <a:pPr lvl="0" algn="just">
              <a:defRPr/>
            </a:pPr>
            <a:endParaRPr kumimoji="0" lang="en-US" sz="11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6" name="Rectangle 2"/>
          <p:cNvSpPr>
            <a:spLocks noGrp="1"/>
          </p:cNvSpPr>
          <p:nvPr>
            <p:ph type="title"/>
          </p:nvPr>
        </p:nvSpPr>
        <p:spPr>
          <a:xfrm>
            <a:off x="467544" y="986998"/>
            <a:ext cx="8219256" cy="785818"/>
          </a:xfrm>
        </p:spPr>
        <p:txBody>
          <a:bodyPr>
            <a:normAutofit/>
          </a:bodyPr>
          <a:lstStyle/>
          <a:p>
            <a:r>
              <a:rPr lang="it-IT" sz="3200" b="1" dirty="0" smtClean="0">
                <a:solidFill>
                  <a:srgbClr val="0070C0"/>
                </a:solidFill>
              </a:rPr>
              <a:t>         La </a:t>
            </a:r>
            <a:r>
              <a:rPr lang="it-IT" sz="3200" b="1" dirty="0">
                <a:solidFill>
                  <a:srgbClr val="0070C0"/>
                </a:solidFill>
              </a:rPr>
              <a:t>liberalizzazione </a:t>
            </a:r>
            <a:r>
              <a:rPr lang="it-IT" sz="3200" b="1" dirty="0" smtClean="0">
                <a:solidFill>
                  <a:srgbClr val="0070C0"/>
                </a:solidFill>
              </a:rPr>
              <a:t>dei servizi di </a:t>
            </a:r>
            <a:r>
              <a:rPr lang="it-IT" sz="3200" b="1" dirty="0" err="1" smtClean="0">
                <a:solidFill>
                  <a:srgbClr val="0070C0"/>
                </a:solidFill>
              </a:rPr>
              <a:t>handling</a:t>
            </a:r>
            <a:endParaRPr lang="it-IT" sz="3200" i="1" spc="50" dirty="0">
              <a:ln w="13500">
                <a:solidFill>
                  <a:schemeClr val="accent1">
                    <a:shade val="2500"/>
                    <a:alpha val="6500"/>
                  </a:schemeClr>
                </a:solidFill>
                <a:prstDash val="solid"/>
              </a:ln>
              <a:solidFill>
                <a:schemeClr val="tx2">
                  <a:lumMod val="60000"/>
                  <a:lumOff val="40000"/>
                </a:schemeClr>
              </a:solidFill>
              <a:effectLst>
                <a:innerShdw blurRad="50900" dist="38500" dir="13500000">
                  <a:srgbClr val="000000">
                    <a:alpha val="60000"/>
                  </a:srgbClr>
                </a:innerShdw>
              </a:effectLst>
              <a:latin typeface="Candara" pitchFamily="34" charset="0"/>
            </a:endParaRPr>
          </a:p>
        </p:txBody>
      </p:sp>
      <p:sp>
        <p:nvSpPr>
          <p:cNvPr id="8" name="Segnaposto testo 11"/>
          <p:cNvSpPr>
            <a:spLocks noGrp="1"/>
          </p:cNvSpPr>
          <p:nvPr>
            <p:ph type="body" idx="1"/>
          </p:nvPr>
        </p:nvSpPr>
        <p:spPr>
          <a:xfrm>
            <a:off x="323528" y="1628800"/>
            <a:ext cx="8363272" cy="4680520"/>
          </a:xfrm>
        </p:spPr>
        <p:txBody>
          <a:bodyPr>
            <a:noAutofit/>
          </a:bodyPr>
          <a:lstStyle/>
          <a:p>
            <a:pPr marL="0" indent="0" algn="just">
              <a:buNone/>
            </a:pPr>
            <a:endParaRPr lang="it-IT" dirty="0" smtClean="0"/>
          </a:p>
          <a:p>
            <a:pPr marL="0" indent="0" algn="just">
              <a:buNone/>
            </a:pPr>
            <a:r>
              <a:rPr lang="it-IT" dirty="0" smtClean="0"/>
              <a:t>La </a:t>
            </a:r>
            <a:r>
              <a:rPr lang="it-IT" dirty="0"/>
              <a:t>Direttiva Europea </a:t>
            </a:r>
            <a:r>
              <a:rPr lang="it-IT" dirty="0" smtClean="0"/>
              <a:t>96/67/CE è </a:t>
            </a:r>
            <a:r>
              <a:rPr lang="it-IT" dirty="0"/>
              <a:t>stata recepita nell’ordinamento italiano con il D. </a:t>
            </a:r>
            <a:r>
              <a:rPr lang="it-IT" dirty="0" err="1"/>
              <a:t>Lgs</a:t>
            </a:r>
            <a:r>
              <a:rPr lang="it-IT" dirty="0"/>
              <a:t>. 13 gennaio 1999, </a:t>
            </a:r>
            <a:r>
              <a:rPr lang="it-IT" dirty="0" smtClean="0"/>
              <a:t>n.18, che ha subordinato l’attività </a:t>
            </a:r>
            <a:r>
              <a:rPr lang="it-IT" dirty="0"/>
              <a:t>del prestatore all’ottenimento di un riconoscimento di idoneità, allo scopo di garantire la sicurezza delle operazioni all’interno del perimetro </a:t>
            </a:r>
            <a:r>
              <a:rPr lang="it-IT" dirty="0" smtClean="0"/>
              <a:t>aeroportuale.</a:t>
            </a:r>
            <a:endParaRPr lang="it-IT" dirty="0"/>
          </a:p>
          <a:p>
            <a:pPr marL="0" indent="0" algn="just">
              <a:buNone/>
            </a:pPr>
            <a:endParaRPr lang="it-IT" dirty="0"/>
          </a:p>
        </p:txBody>
      </p:sp>
      <p:sp>
        <p:nvSpPr>
          <p:cNvPr id="2" name="Segnaposto piè di pagina 1"/>
          <p:cNvSpPr>
            <a:spLocks noGrp="1"/>
          </p:cNvSpPr>
          <p:nvPr>
            <p:ph type="ftr" sz="quarter" idx="11"/>
          </p:nvPr>
        </p:nvSpPr>
        <p:spPr/>
        <p:txBody>
          <a:bodyPr/>
          <a:lstStyle/>
          <a:p>
            <a:r>
              <a:rPr lang="en-US" smtClean="0"/>
              <a:t>Roma, 2/4 dicembre 2019</a:t>
            </a:r>
            <a:endParaRPr lang="en-US"/>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p:nvPr/>
        </p:nvSpPr>
        <p:spPr>
          <a:xfrm>
            <a:off x="1547664" y="116633"/>
            <a:ext cx="7344816" cy="288032"/>
          </a:xfrm>
          <a:prstGeom prst="rect">
            <a:avLst/>
          </a:prstGeom>
          <a:noFill/>
        </p:spPr>
        <p:txBody>
          <a:bodyPr wrap="square">
            <a:noAutofit/>
          </a:bodyPr>
          <a:lstStyle/>
          <a:p>
            <a:endParaRPr lang="it-IT" sz="1200" i="1" spc="50" dirty="0">
              <a:ln w="13500">
                <a:solidFill>
                  <a:schemeClr val="accent1">
                    <a:shade val="2500"/>
                    <a:alpha val="6500"/>
                  </a:schemeClr>
                </a:solidFill>
                <a:prstDash val="solid"/>
              </a:ln>
              <a:solidFill>
                <a:schemeClr val="tx2">
                  <a:lumMod val="60000"/>
                  <a:lumOff val="40000"/>
                </a:schemeClr>
              </a:solidFill>
              <a:effectLst>
                <a:innerShdw blurRad="50900" dist="38500" dir="13500000">
                  <a:srgbClr val="000000">
                    <a:alpha val="60000"/>
                  </a:srgbClr>
                </a:innerShdw>
              </a:effectLst>
              <a:latin typeface="Candara" pitchFamily="34" charset="0"/>
            </a:endParaRPr>
          </a:p>
        </p:txBody>
      </p:sp>
      <p:pic>
        <p:nvPicPr>
          <p:cNvPr id="14" name="Immagine 13" descr="logo-transparent.gif"/>
          <p:cNvPicPr>
            <a:picLocks noChangeAspect="1"/>
          </p:cNvPicPr>
          <p:nvPr/>
        </p:nvPicPr>
        <p:blipFill>
          <a:blip r:embed="rId3" cstate="print"/>
          <a:stretch>
            <a:fillRect/>
          </a:stretch>
        </p:blipFill>
        <p:spPr>
          <a:xfrm>
            <a:off x="0" y="0"/>
            <a:ext cx="1452575" cy="720080"/>
          </a:xfrm>
          <a:prstGeom prst="rect">
            <a:avLst/>
          </a:prstGeom>
          <a:noFill/>
          <a:ln>
            <a:noFill/>
          </a:ln>
        </p:spPr>
      </p:pic>
      <p:sp>
        <p:nvSpPr>
          <p:cNvPr id="9" name="Segnaposto piè di pagina 4"/>
          <p:cNvSpPr txBox="1">
            <a:spLocks/>
          </p:cNvSpPr>
          <p:nvPr/>
        </p:nvSpPr>
        <p:spPr>
          <a:xfrm>
            <a:off x="251520" y="6453336"/>
            <a:ext cx="8640960" cy="268141"/>
          </a:xfrm>
          <a:prstGeom prst="rect">
            <a:avLst/>
          </a:prstGeom>
        </p:spPr>
        <p:txBody>
          <a:bodyPr vert="horz" lIns="91440" tIns="45720" rIns="91440" bIns="45720" rtlCol="0" anchor="ctr"/>
          <a:lstStyle/>
          <a:p>
            <a:pPr lvl="0" algn="just">
              <a:defRPr/>
            </a:pPr>
            <a:r>
              <a:rPr kumimoji="0" lang="en-US" sz="1100" b="0" i="0" u="none" strike="noStrike" kern="1200" cap="none" spc="0" normalizeH="0" baseline="0" noProof="0" dirty="0" smtClean="0">
                <a:ln>
                  <a:noFill/>
                </a:ln>
                <a:solidFill>
                  <a:schemeClr val="tx1">
                    <a:tint val="75000"/>
                  </a:schemeClr>
                </a:solidFill>
                <a:effectLst/>
                <a:uLnTx/>
                <a:uFillTx/>
                <a:latin typeface="+mn-lt"/>
                <a:ea typeface="+mn-ea"/>
                <a:cs typeface="+mn-cs"/>
              </a:rPr>
              <a:t>                                                                                          </a:t>
            </a:r>
            <a:endParaRPr kumimoji="0" lang="en-US" sz="11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6" name="Rectangle 2"/>
          <p:cNvSpPr>
            <a:spLocks noGrp="1"/>
          </p:cNvSpPr>
          <p:nvPr>
            <p:ph type="title"/>
          </p:nvPr>
        </p:nvSpPr>
        <p:spPr>
          <a:xfrm>
            <a:off x="539552" y="980728"/>
            <a:ext cx="8147248" cy="792088"/>
          </a:xfrm>
        </p:spPr>
        <p:txBody>
          <a:bodyPr>
            <a:normAutofit/>
          </a:bodyPr>
          <a:lstStyle/>
          <a:p>
            <a:r>
              <a:rPr lang="it-IT" sz="3200" b="1" dirty="0" smtClean="0">
                <a:solidFill>
                  <a:srgbClr val="0070C0"/>
                </a:solidFill>
              </a:rPr>
              <a:t>                  Le limitazioni e le deroghe                     </a:t>
            </a:r>
            <a:endParaRPr lang="it-IT" sz="3200" b="1" dirty="0">
              <a:solidFill>
                <a:srgbClr val="0070C0"/>
              </a:solidFill>
            </a:endParaRPr>
          </a:p>
        </p:txBody>
      </p:sp>
      <p:sp>
        <p:nvSpPr>
          <p:cNvPr id="10" name="Segnaposto testo 2"/>
          <p:cNvSpPr>
            <a:spLocks noGrp="1"/>
          </p:cNvSpPr>
          <p:nvPr>
            <p:ph type="body" idx="1"/>
          </p:nvPr>
        </p:nvSpPr>
        <p:spPr>
          <a:xfrm>
            <a:off x="467544" y="1628800"/>
            <a:ext cx="8229600" cy="4525963"/>
          </a:xfrm>
        </p:spPr>
        <p:txBody>
          <a:bodyPr>
            <a:normAutofit fontScale="92500" lnSpcReduction="10000"/>
          </a:bodyPr>
          <a:lstStyle/>
          <a:p>
            <a:pPr marL="0" indent="0" algn="just">
              <a:buNone/>
            </a:pPr>
            <a:endParaRPr lang="it-IT" dirty="0" smtClean="0"/>
          </a:p>
          <a:p>
            <a:pPr marL="0" indent="0" algn="just">
              <a:buNone/>
            </a:pPr>
            <a:r>
              <a:rPr lang="it-IT" dirty="0"/>
              <a:t>La normativa nazionale di recepimento consente </a:t>
            </a:r>
            <a:r>
              <a:rPr lang="it-IT" dirty="0" smtClean="0"/>
              <a:t> </a:t>
            </a:r>
            <a:r>
              <a:rPr lang="it-IT" dirty="0"/>
              <a:t>all’ENAC di porre limitazioni </a:t>
            </a:r>
            <a:r>
              <a:rPr lang="it-IT" dirty="0" smtClean="0"/>
              <a:t>e deroghe all’accesso </a:t>
            </a:r>
            <a:r>
              <a:rPr lang="it-IT" dirty="0"/>
              <a:t>al mercato </a:t>
            </a:r>
            <a:r>
              <a:rPr lang="it-IT" dirty="0" smtClean="0"/>
              <a:t>di </a:t>
            </a:r>
            <a:r>
              <a:rPr lang="it-IT" dirty="0" err="1" smtClean="0"/>
              <a:t>handling</a:t>
            </a:r>
            <a:r>
              <a:rPr lang="it-IT" dirty="0" smtClean="0"/>
              <a:t>, ai sensi degli articoli </a:t>
            </a:r>
            <a:r>
              <a:rPr lang="it-IT" dirty="0"/>
              <a:t>4.2 e </a:t>
            </a:r>
            <a:r>
              <a:rPr lang="it-IT" dirty="0" smtClean="0"/>
              <a:t>12 </a:t>
            </a:r>
            <a:r>
              <a:rPr lang="it-IT" dirty="0"/>
              <a:t>del decreto legislativo n.18 del </a:t>
            </a:r>
            <a:r>
              <a:rPr lang="it-IT" dirty="0" smtClean="0"/>
              <a:t>1999), </a:t>
            </a:r>
            <a:r>
              <a:rPr lang="it-IT" dirty="0"/>
              <a:t>nel rispetto dei criteri di trasparenza, obiettività e non discriminazione, per motivate ragioni inerenti alla sicurezza, alla capacità o allo spazio disponibile in aeroporto</a:t>
            </a:r>
            <a:r>
              <a:rPr lang="it-IT" dirty="0" smtClean="0"/>
              <a:t>.</a:t>
            </a:r>
            <a:endParaRPr lang="it-IT" dirty="0"/>
          </a:p>
          <a:p>
            <a:pPr>
              <a:buNone/>
            </a:pPr>
            <a:r>
              <a:rPr lang="it-IT" dirty="0" smtClean="0"/>
              <a:t>	</a:t>
            </a:r>
          </a:p>
          <a:p>
            <a:pPr algn="just">
              <a:buNone/>
            </a:pPr>
            <a:endParaRPr lang="it-IT" dirty="0">
              <a:solidFill>
                <a:schemeClr val="tx2">
                  <a:lumMod val="75000"/>
                </a:schemeClr>
              </a:solidFill>
            </a:endParaRPr>
          </a:p>
        </p:txBody>
      </p:sp>
      <p:sp>
        <p:nvSpPr>
          <p:cNvPr id="2" name="Segnaposto piè di pagina 1"/>
          <p:cNvSpPr>
            <a:spLocks noGrp="1"/>
          </p:cNvSpPr>
          <p:nvPr>
            <p:ph type="ftr" sz="quarter" idx="11"/>
          </p:nvPr>
        </p:nvSpPr>
        <p:spPr/>
        <p:txBody>
          <a:bodyPr/>
          <a:lstStyle/>
          <a:p>
            <a:r>
              <a:rPr lang="en-US" smtClean="0"/>
              <a:t>Roma, 2/4 dicembre 2019</a:t>
            </a:r>
            <a:endParaRPr lang="en-US"/>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Differenze tra limitazioni e deroghe </a:t>
            </a:r>
          </a:p>
        </p:txBody>
      </p:sp>
      <p:sp>
        <p:nvSpPr>
          <p:cNvPr id="3" name="Segnaposto testo 2"/>
          <p:cNvSpPr>
            <a:spLocks noGrp="1"/>
          </p:cNvSpPr>
          <p:nvPr>
            <p:ph type="body" idx="1"/>
          </p:nvPr>
        </p:nvSpPr>
        <p:spPr/>
        <p:txBody>
          <a:bodyPr>
            <a:normAutofit fontScale="47500" lnSpcReduction="20000"/>
          </a:bodyPr>
          <a:lstStyle/>
          <a:p>
            <a:pPr marL="0" indent="0" algn="just">
              <a:buNone/>
            </a:pPr>
            <a:r>
              <a:rPr lang="it-IT" sz="5100" dirty="0" smtClean="0"/>
              <a:t>Le deroghe, come le limitazioni, </a:t>
            </a:r>
            <a:r>
              <a:rPr lang="it-IT" sz="5100" dirty="0"/>
              <a:t>possono essere stabilite in presenza di vincoli specifici di spazio e di capacità disponibile e per una </a:t>
            </a:r>
            <a:r>
              <a:rPr lang="it-IT" sz="5100" dirty="0" smtClean="0"/>
              <a:t>durata stabilita, </a:t>
            </a:r>
            <a:r>
              <a:rPr lang="it-IT" sz="5100" dirty="0"/>
              <a:t>entro la quale rimuovere le criticità che hanno dato luogo alla richiesta. </a:t>
            </a:r>
          </a:p>
          <a:p>
            <a:pPr marL="0" indent="0" algn="just">
              <a:buNone/>
            </a:pPr>
            <a:r>
              <a:rPr lang="it-IT" sz="5100" dirty="0" smtClean="0"/>
              <a:t>Differenze:</a:t>
            </a:r>
          </a:p>
          <a:p>
            <a:pPr marL="0" indent="0" algn="just">
              <a:buNone/>
            </a:pPr>
            <a:endParaRPr lang="it-IT" sz="5100" dirty="0"/>
          </a:p>
          <a:p>
            <a:pPr algn="just">
              <a:buFont typeface="Wingdings" panose="05000000000000000000" pitchFamily="2" charset="2"/>
              <a:buChar char="Ø"/>
            </a:pPr>
            <a:r>
              <a:rPr lang="it-IT" sz="5100" b="1" u="sng" dirty="0" smtClean="0"/>
              <a:t>le </a:t>
            </a:r>
            <a:r>
              <a:rPr lang="it-IT" sz="5100" b="1" u="sng" dirty="0"/>
              <a:t>limitazioni </a:t>
            </a:r>
            <a:r>
              <a:rPr lang="it-IT" sz="5100" dirty="0" smtClean="0"/>
              <a:t>possono essere introdotte </a:t>
            </a:r>
            <a:r>
              <a:rPr lang="it-IT" sz="5100" dirty="0"/>
              <a:t>solo per i cosiddetti servizi di </a:t>
            </a:r>
            <a:r>
              <a:rPr lang="it-IT" sz="5100" dirty="0" smtClean="0"/>
              <a:t>rampa </a:t>
            </a:r>
            <a:r>
              <a:rPr lang="it-IT" sz="5100" dirty="0"/>
              <a:t>per la durata massima di sette </a:t>
            </a:r>
            <a:r>
              <a:rPr lang="it-IT" sz="5100" dirty="0" smtClean="0"/>
              <a:t>anni;</a:t>
            </a:r>
          </a:p>
          <a:p>
            <a:pPr algn="just">
              <a:buFont typeface="Wingdings" panose="05000000000000000000" pitchFamily="2" charset="2"/>
              <a:buChar char="Ø"/>
            </a:pPr>
            <a:endParaRPr lang="it-IT" sz="5100" dirty="0"/>
          </a:p>
          <a:p>
            <a:pPr algn="just">
              <a:buFont typeface="Wingdings" panose="05000000000000000000" pitchFamily="2" charset="2"/>
              <a:buChar char="Ø"/>
            </a:pPr>
            <a:r>
              <a:rPr lang="it-IT" sz="5100" b="1" u="sng" dirty="0" smtClean="0"/>
              <a:t>le </a:t>
            </a:r>
            <a:r>
              <a:rPr lang="it-IT" sz="5100" b="1" u="sng" dirty="0"/>
              <a:t>deroghe </a:t>
            </a:r>
            <a:r>
              <a:rPr lang="it-IT" sz="5100" dirty="0"/>
              <a:t>possono essere introdotte per tutte le categorie di servizi di cui all’Allegato A) del decreto legislativo n. </a:t>
            </a:r>
            <a:r>
              <a:rPr lang="it-IT" sz="5100" dirty="0" smtClean="0"/>
              <a:t>18/99 e per </a:t>
            </a:r>
            <a:r>
              <a:rPr lang="it-IT" sz="5100" dirty="0"/>
              <a:t>una durata massima di tre </a:t>
            </a:r>
            <a:r>
              <a:rPr lang="it-IT" sz="5100" dirty="0" smtClean="0"/>
              <a:t>anni.</a:t>
            </a:r>
            <a:endParaRPr lang="it-IT" sz="5100" dirty="0"/>
          </a:p>
          <a:p>
            <a:pPr marL="0" indent="0" algn="just">
              <a:buNone/>
            </a:pPr>
            <a:endParaRPr lang="it-IT" sz="5100" dirty="0"/>
          </a:p>
          <a:p>
            <a:pPr algn="just">
              <a:buNone/>
            </a:pPr>
            <a:endParaRPr lang="it-IT" dirty="0"/>
          </a:p>
        </p:txBody>
      </p:sp>
      <p:sp>
        <p:nvSpPr>
          <p:cNvPr id="4" name="Segnaposto piè di pagina 3"/>
          <p:cNvSpPr>
            <a:spLocks noGrp="1"/>
          </p:cNvSpPr>
          <p:nvPr>
            <p:ph type="ftr" sz="quarter" idx="11"/>
          </p:nvPr>
        </p:nvSpPr>
        <p:spPr>
          <a:xfrm>
            <a:off x="785786" y="6309320"/>
            <a:ext cx="7890670" cy="412157"/>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solidFill>
                  <a:srgbClr val="0070C0"/>
                </a:solidFill>
              </a:rPr>
              <a:t>Le procedure selettive ed il Comitato Utenti</a:t>
            </a:r>
            <a:endParaRPr lang="it-IT" sz="3200" b="1" dirty="0">
              <a:solidFill>
                <a:srgbClr val="0070C0"/>
              </a:solidFill>
            </a:endParaRPr>
          </a:p>
        </p:txBody>
      </p:sp>
      <p:sp>
        <p:nvSpPr>
          <p:cNvPr id="3" name="Segnaposto testo 2"/>
          <p:cNvSpPr>
            <a:spLocks noGrp="1"/>
          </p:cNvSpPr>
          <p:nvPr>
            <p:ph type="body" idx="1"/>
          </p:nvPr>
        </p:nvSpPr>
        <p:spPr/>
        <p:txBody>
          <a:bodyPr>
            <a:normAutofit fontScale="92500"/>
          </a:bodyPr>
          <a:lstStyle/>
          <a:p>
            <a:pPr marL="0" indent="0" algn="just">
              <a:buNone/>
            </a:pPr>
            <a:r>
              <a:rPr lang="it-IT" dirty="0" smtClean="0"/>
              <a:t>Sia per le limitazioni che per le deroghe, </a:t>
            </a:r>
            <a:r>
              <a:rPr lang="it-IT" dirty="0"/>
              <a:t>gli </a:t>
            </a:r>
            <a:r>
              <a:rPr lang="it-IT" dirty="0" smtClean="0"/>
              <a:t>operatori </a:t>
            </a:r>
            <a:r>
              <a:rPr lang="it-IT" dirty="0"/>
              <a:t>devono essere selezionati mediante procedure trasparenti ed imparziali, come previsto dal considerando n.19 della stessa </a:t>
            </a:r>
            <a:r>
              <a:rPr lang="it-IT" dirty="0" smtClean="0"/>
              <a:t>Direttiva. </a:t>
            </a:r>
          </a:p>
          <a:p>
            <a:pPr marL="0" indent="0" algn="just">
              <a:buNone/>
            </a:pPr>
            <a:r>
              <a:rPr lang="it-IT" dirty="0" smtClean="0"/>
              <a:t>In </a:t>
            </a:r>
            <a:r>
              <a:rPr lang="it-IT" dirty="0"/>
              <a:t>vista dell’introduzione </a:t>
            </a:r>
            <a:r>
              <a:rPr lang="it-IT" dirty="0" smtClean="0"/>
              <a:t>delle suddette restrizioni, </a:t>
            </a:r>
            <a:r>
              <a:rPr lang="it-IT" dirty="0"/>
              <a:t>aventi la finalità di attenuare gli effetti liberistici e concorrenziali del </a:t>
            </a:r>
            <a:r>
              <a:rPr lang="it-IT" dirty="0" smtClean="0"/>
              <a:t>settore, deve essere consultato il Comitato Utenti, previsto dall’art. 5 della Direttiva. </a:t>
            </a:r>
            <a:endParaRPr lang="it-IT" dirty="0"/>
          </a:p>
        </p:txBody>
      </p:sp>
      <p:sp>
        <p:nvSpPr>
          <p:cNvPr id="4" name="Segnaposto piè di pagina 3"/>
          <p:cNvSpPr>
            <a:spLocks noGrp="1"/>
          </p:cNvSpPr>
          <p:nvPr>
            <p:ph type="ftr" sz="quarter" idx="11"/>
          </p:nvPr>
        </p:nvSpPr>
        <p:spPr>
          <a:xfrm>
            <a:off x="714348" y="6286520"/>
            <a:ext cx="8034116" cy="365125"/>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600" b="1" dirty="0" smtClean="0">
                <a:solidFill>
                  <a:srgbClr val="0070C0"/>
                </a:solidFill>
              </a:rPr>
              <a:t/>
            </a:r>
            <a:br>
              <a:rPr lang="it-IT" sz="3600" b="1" dirty="0" smtClean="0">
                <a:solidFill>
                  <a:srgbClr val="0070C0"/>
                </a:solidFill>
              </a:rPr>
            </a:br>
            <a:r>
              <a:rPr lang="it-IT" sz="3600" b="1" dirty="0" smtClean="0">
                <a:solidFill>
                  <a:srgbClr val="0070C0"/>
                </a:solidFill>
              </a:rPr>
              <a:t>Stato dell’arte: risultati e criticità</a:t>
            </a:r>
            <a:r>
              <a:rPr lang="it-IT" b="1" dirty="0" smtClean="0"/>
              <a:t/>
            </a:r>
            <a:br>
              <a:rPr lang="it-IT" b="1" dirty="0" smtClean="0"/>
            </a:br>
            <a:endParaRPr lang="it-IT" dirty="0"/>
          </a:p>
        </p:txBody>
      </p:sp>
      <p:sp>
        <p:nvSpPr>
          <p:cNvPr id="3" name="Segnaposto testo 2"/>
          <p:cNvSpPr>
            <a:spLocks noGrp="1"/>
          </p:cNvSpPr>
          <p:nvPr>
            <p:ph type="body" idx="1"/>
          </p:nvPr>
        </p:nvSpPr>
        <p:spPr/>
        <p:txBody>
          <a:bodyPr>
            <a:normAutofit fontScale="85000" lnSpcReduction="20000"/>
          </a:bodyPr>
          <a:lstStyle/>
          <a:p>
            <a:pPr marL="0" indent="0" algn="just">
              <a:buNone/>
            </a:pPr>
            <a:r>
              <a:rPr lang="it-IT" dirty="0" smtClean="0"/>
              <a:t>Trascorsi </a:t>
            </a:r>
            <a:r>
              <a:rPr lang="it-IT" dirty="0"/>
              <a:t>più di vent’anni dall’implementazione della Direttiva 96/67/CE, si può sostenere che gli obiettivi perseguiti dal legislatore </a:t>
            </a:r>
            <a:r>
              <a:rPr lang="it-IT" dirty="0" smtClean="0"/>
              <a:t>europeo, tesi:</a:t>
            </a:r>
          </a:p>
          <a:p>
            <a:pPr marL="0" indent="0" algn="just">
              <a:buNone/>
            </a:pPr>
            <a:endParaRPr lang="it-IT" dirty="0" smtClean="0"/>
          </a:p>
          <a:p>
            <a:pPr algn="just">
              <a:buFont typeface="Wingdings" panose="05000000000000000000" pitchFamily="2" charset="2"/>
              <a:buChar char="Ø"/>
            </a:pPr>
            <a:r>
              <a:rPr lang="it-IT" dirty="0" smtClean="0"/>
              <a:t> alla riduzione </a:t>
            </a:r>
            <a:r>
              <a:rPr lang="it-IT" dirty="0"/>
              <a:t>dei costi di gestione delle compagnie </a:t>
            </a:r>
            <a:r>
              <a:rPr lang="it-IT" dirty="0" smtClean="0"/>
              <a:t>aeree;</a:t>
            </a:r>
          </a:p>
          <a:p>
            <a:pPr algn="just">
              <a:buFont typeface="Wingdings" panose="05000000000000000000" pitchFamily="2" charset="2"/>
              <a:buChar char="Ø"/>
            </a:pPr>
            <a:r>
              <a:rPr lang="it-IT" dirty="0" smtClean="0"/>
              <a:t>al miglioramento </a:t>
            </a:r>
            <a:r>
              <a:rPr lang="it-IT" dirty="0"/>
              <a:t>della qualità dei servizi offerti agli utenti, </a:t>
            </a:r>
            <a:endParaRPr lang="it-IT" dirty="0" smtClean="0"/>
          </a:p>
          <a:p>
            <a:pPr marL="0" indent="0" algn="just">
              <a:buNone/>
            </a:pPr>
            <a:endParaRPr lang="it-IT" dirty="0" smtClean="0"/>
          </a:p>
          <a:p>
            <a:pPr marL="0" indent="0" algn="just">
              <a:buNone/>
            </a:pPr>
            <a:r>
              <a:rPr lang="it-IT" dirty="0"/>
              <a:t> </a:t>
            </a:r>
            <a:r>
              <a:rPr lang="it-IT" dirty="0" smtClean="0"/>
              <a:t>almeno in una prima fase, siano </a:t>
            </a:r>
            <a:r>
              <a:rPr lang="it-IT" dirty="0"/>
              <a:t>stati </a:t>
            </a:r>
            <a:r>
              <a:rPr lang="it-IT" dirty="0" smtClean="0"/>
              <a:t>conseguiti.</a:t>
            </a:r>
            <a:endParaRPr lang="it-IT" dirty="0"/>
          </a:p>
          <a:p>
            <a:pPr marL="0" indent="0">
              <a:buNone/>
            </a:pPr>
            <a:r>
              <a:rPr lang="it-IT" dirty="0"/>
              <a:t> </a:t>
            </a:r>
          </a:p>
          <a:p>
            <a:endParaRPr lang="it-IT" dirty="0"/>
          </a:p>
        </p:txBody>
      </p:sp>
      <p:sp>
        <p:nvSpPr>
          <p:cNvPr id="4" name="Segnaposto piè di pagina 3"/>
          <p:cNvSpPr>
            <a:spLocks noGrp="1"/>
          </p:cNvSpPr>
          <p:nvPr>
            <p:ph type="ftr" sz="quarter" idx="11"/>
          </p:nvPr>
        </p:nvSpPr>
        <p:spPr>
          <a:xfrm>
            <a:off x="857224" y="6356352"/>
            <a:ext cx="7747224" cy="365125"/>
          </a:xfrm>
        </p:spPr>
        <p:txBody>
          <a:bodyPr/>
          <a:lstStyle/>
          <a:p>
            <a:r>
              <a:rPr lang="en-US" dirty="0" smtClean="0"/>
              <a:t>Roma, 2/4 </a:t>
            </a:r>
            <a:r>
              <a:rPr lang="en-US" dirty="0" err="1" smtClean="0"/>
              <a:t>dicembre</a:t>
            </a:r>
            <a:r>
              <a:rPr lang="en-US" dirty="0" smtClean="0"/>
              <a:t> 2019</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600" b="1" dirty="0" smtClean="0">
                <a:solidFill>
                  <a:srgbClr val="0070C0"/>
                </a:solidFill>
              </a:rPr>
              <a:t/>
            </a:r>
            <a:br>
              <a:rPr lang="it-IT" sz="3600" b="1" dirty="0" smtClean="0">
                <a:solidFill>
                  <a:srgbClr val="0070C0"/>
                </a:solidFill>
              </a:rPr>
            </a:br>
            <a:r>
              <a:rPr lang="it-IT" sz="3600" b="1" dirty="0">
                <a:solidFill>
                  <a:srgbClr val="0070C0"/>
                </a:solidFill>
              </a:rPr>
              <a:t>Stato dell’arte: risultati e criticità</a:t>
            </a:r>
            <a:r>
              <a:rPr lang="it-IT" sz="3200" b="1" dirty="0"/>
              <a:t/>
            </a:r>
            <a:br>
              <a:rPr lang="it-IT" sz="3200" b="1" dirty="0"/>
            </a:br>
            <a:endParaRPr lang="it-IT" sz="3600" b="1" dirty="0" smtClean="0">
              <a:solidFill>
                <a:srgbClr val="0070C0"/>
              </a:solidFill>
            </a:endParaRPr>
          </a:p>
        </p:txBody>
      </p:sp>
      <p:sp>
        <p:nvSpPr>
          <p:cNvPr id="3" name="Segnaposto testo 2"/>
          <p:cNvSpPr>
            <a:spLocks noGrp="1"/>
          </p:cNvSpPr>
          <p:nvPr>
            <p:ph type="body" idx="1"/>
          </p:nvPr>
        </p:nvSpPr>
        <p:spPr/>
        <p:txBody>
          <a:bodyPr>
            <a:normAutofit/>
          </a:bodyPr>
          <a:lstStyle/>
          <a:p>
            <a:pPr marL="0" indent="0" algn="just">
              <a:buNone/>
            </a:pPr>
            <a:r>
              <a:rPr lang="it-IT" dirty="0" smtClean="0"/>
              <a:t>Le esigenze emergenti di rivedere la regolamentazione del mercato, </a:t>
            </a:r>
            <a:r>
              <a:rPr lang="it-IT" dirty="0"/>
              <a:t>stimolate anche dalla recente disciplina comunitaria emanata in materia di </a:t>
            </a:r>
            <a:r>
              <a:rPr lang="it-IT" dirty="0" err="1"/>
              <a:t>safety</a:t>
            </a:r>
            <a:r>
              <a:rPr lang="it-IT" dirty="0"/>
              <a:t> aeroportuale (Reg. UE 139/2014, Reg. UE 1139/2018</a:t>
            </a:r>
            <a:r>
              <a:rPr lang="it-IT" dirty="0" smtClean="0"/>
              <a:t>), derivano </a:t>
            </a:r>
            <a:r>
              <a:rPr lang="it-IT" dirty="0"/>
              <a:t>in particolare alla crescita del numero degli operatori, che non riescono a tenere il passo rispetto agli impellenti bisogni di affidabilità, flessibilità e </a:t>
            </a:r>
            <a:r>
              <a:rPr lang="it-IT" dirty="0" smtClean="0"/>
              <a:t>sicurezza del sistema.</a:t>
            </a:r>
            <a:endParaRPr lang="it-IT" dirty="0"/>
          </a:p>
          <a:p>
            <a:endParaRPr lang="it-IT" dirty="0"/>
          </a:p>
        </p:txBody>
      </p:sp>
      <p:sp>
        <p:nvSpPr>
          <p:cNvPr id="4" name="Segnaposto piè di pagina 3"/>
          <p:cNvSpPr>
            <a:spLocks noGrp="1"/>
          </p:cNvSpPr>
          <p:nvPr>
            <p:ph type="ftr" sz="quarter" idx="11"/>
          </p:nvPr>
        </p:nvSpPr>
        <p:spPr>
          <a:xfrm>
            <a:off x="857224" y="6357958"/>
            <a:ext cx="7747224" cy="363519"/>
          </a:xfrm>
        </p:spPr>
        <p:txBody>
          <a:bodyPr/>
          <a:lstStyle/>
          <a:p>
            <a:r>
              <a:rPr lang="en-US" smtClean="0"/>
              <a:t>Roma, 2/4 dicembre 2019</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b="1" dirty="0" smtClean="0">
                <a:solidFill>
                  <a:srgbClr val="0070C0"/>
                </a:solidFill>
              </a:rPr>
              <a:t/>
            </a:r>
            <a:br>
              <a:rPr lang="it-IT" sz="3200" b="1" dirty="0" smtClean="0">
                <a:solidFill>
                  <a:srgbClr val="0070C0"/>
                </a:solidFill>
              </a:rPr>
            </a:br>
            <a:r>
              <a:rPr lang="it-IT" sz="3200" b="1" dirty="0" smtClean="0">
                <a:solidFill>
                  <a:srgbClr val="0070C0"/>
                </a:solidFill>
              </a:rPr>
              <a:t>Stato </a:t>
            </a:r>
            <a:r>
              <a:rPr lang="it-IT" sz="3200" b="1" dirty="0">
                <a:solidFill>
                  <a:srgbClr val="0070C0"/>
                </a:solidFill>
              </a:rPr>
              <a:t>dell’arte: risultati e criticità</a:t>
            </a:r>
            <a:r>
              <a:rPr lang="it-IT" sz="3200" b="1" dirty="0"/>
              <a:t/>
            </a:r>
            <a:br>
              <a:rPr lang="it-IT" sz="3200" b="1" dirty="0"/>
            </a:br>
            <a:endParaRPr lang="it-IT" sz="3200" dirty="0"/>
          </a:p>
        </p:txBody>
      </p:sp>
      <p:sp>
        <p:nvSpPr>
          <p:cNvPr id="3" name="Segnaposto testo 2"/>
          <p:cNvSpPr>
            <a:spLocks noGrp="1"/>
          </p:cNvSpPr>
          <p:nvPr>
            <p:ph type="body" idx="1"/>
          </p:nvPr>
        </p:nvSpPr>
        <p:spPr/>
        <p:txBody>
          <a:bodyPr>
            <a:normAutofit fontScale="92500" lnSpcReduction="10000"/>
          </a:bodyPr>
          <a:lstStyle/>
          <a:p>
            <a:pPr marL="0" indent="0" algn="just">
              <a:buNone/>
            </a:pPr>
            <a:endParaRPr lang="it-IT" dirty="0" smtClean="0"/>
          </a:p>
          <a:p>
            <a:pPr marL="0" indent="0" algn="just">
              <a:buNone/>
            </a:pPr>
            <a:r>
              <a:rPr lang="it-IT" dirty="0" smtClean="0"/>
              <a:t>Tra </a:t>
            </a:r>
            <a:r>
              <a:rPr lang="it-IT" dirty="0"/>
              <a:t>le ragioni </a:t>
            </a:r>
            <a:r>
              <a:rPr lang="it-IT" dirty="0" smtClean="0"/>
              <a:t>che impongono una revisione della disciplina </a:t>
            </a:r>
            <a:r>
              <a:rPr lang="it-IT" dirty="0"/>
              <a:t>del libero mercato dei servizi di assistenza a </a:t>
            </a:r>
            <a:r>
              <a:rPr lang="it-IT" dirty="0" smtClean="0"/>
              <a:t>terra, assume inoltre rilievo </a:t>
            </a:r>
            <a:r>
              <a:rPr lang="it-IT" dirty="0"/>
              <a:t>la strategia commerciale attuata da molti vettori aerei, </a:t>
            </a:r>
            <a:r>
              <a:rPr lang="it-IT" dirty="0" smtClean="0"/>
              <a:t>inclini ad </a:t>
            </a:r>
            <a:r>
              <a:rPr lang="it-IT" dirty="0"/>
              <a:t>orientare le proprie scelte basandosi esclusivamente sul criterio del minor prezzo, in molti casi stabilito a detrimento della qualità dei servizi.</a:t>
            </a:r>
          </a:p>
          <a:p>
            <a:pPr marL="0" indent="0">
              <a:buNone/>
            </a:pPr>
            <a:r>
              <a:rPr lang="it-IT" dirty="0"/>
              <a:t> </a:t>
            </a:r>
          </a:p>
          <a:p>
            <a:endParaRPr lang="it-IT" dirty="0"/>
          </a:p>
        </p:txBody>
      </p:sp>
      <p:sp>
        <p:nvSpPr>
          <p:cNvPr id="4" name="Segnaposto piè di pagina 3"/>
          <p:cNvSpPr>
            <a:spLocks noGrp="1"/>
          </p:cNvSpPr>
          <p:nvPr>
            <p:ph type="ftr" sz="quarter" idx="11"/>
          </p:nvPr>
        </p:nvSpPr>
        <p:spPr/>
        <p:txBody>
          <a:bodyPr/>
          <a:lstStyle/>
          <a:p>
            <a:r>
              <a:rPr lang="en-US" smtClean="0"/>
              <a:t>Roma, 2/4 dicembre 2019</a:t>
            </a:r>
            <a:endParaRPr lang="en-US"/>
          </a:p>
        </p:txBody>
      </p:sp>
    </p:spTree>
    <p:extLst>
      <p:ext uri="{BB962C8B-B14F-4D97-AF65-F5344CB8AC3E}">
        <p14:creationId xmlns:p14="http://schemas.microsoft.com/office/powerpoint/2010/main" val="316153193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FB888328A8731147A9E2416CA6C7A65B0400DC6FA6ECFB23F54F9F45EE586A6D0A65" ma:contentTypeVersion="29" ma:contentTypeDescription="Create a new document." ma:contentTypeScope="" ma:versionID="ea6e8c56229ba99622fa8ee664b9b522"/>
</file>

<file path=customXml/itemProps1.xml><?xml version="1.0" encoding="utf-8"?>
<ds:datastoreItem xmlns:ds="http://schemas.openxmlformats.org/officeDocument/2006/customXml" ds:itemID="{B94F1823-F822-4639-B96C-F21F2C290C7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D83B444-D7C7-42DA-A940-B8494C1F166B}">
  <ds:schemaRefs>
    <ds:schemaRef ds:uri="http://schemas.microsoft.com/sharepoint/v3/contenttype/forms"/>
  </ds:schemaRefs>
</ds:datastoreItem>
</file>

<file path=customXml/itemProps3.xml><?xml version="1.0" encoding="utf-8"?>
<ds:datastoreItem xmlns:ds="http://schemas.openxmlformats.org/officeDocument/2006/customXml" ds:itemID="{70620F16-A808-4E2B-9C18-58226E1FC6A5}">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
  <TotalTime>0</TotalTime>
  <Words>1577</Words>
  <Application>Microsoft Office PowerPoint</Application>
  <PresentationFormat>Presentazione su schermo (4:3)</PresentationFormat>
  <Paragraphs>152</Paragraphs>
  <Slides>26</Slides>
  <Notes>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Arial</vt:lpstr>
      <vt:lpstr>Calibri</vt:lpstr>
      <vt:lpstr>Candara</vt:lpstr>
      <vt:lpstr>Wingdings</vt:lpstr>
      <vt:lpstr>Tema di Office</vt:lpstr>
      <vt:lpstr>I servizi di assistenza a terra:  dalla liberalizzazione alle limitazioni.</vt:lpstr>
      <vt:lpstr>La Direttiva (CE) 96/67 </vt:lpstr>
      <vt:lpstr>         La liberalizzazione dei servizi di handling</vt:lpstr>
      <vt:lpstr>                  Le limitazioni e le deroghe                     </vt:lpstr>
      <vt:lpstr>Differenze tra limitazioni e deroghe </vt:lpstr>
      <vt:lpstr>Le procedure selettive ed il Comitato Utenti</vt:lpstr>
      <vt:lpstr> Stato dell’arte: risultati e criticità </vt:lpstr>
      <vt:lpstr> Stato dell’arte: risultati e criticità </vt:lpstr>
      <vt:lpstr> Stato dell’arte: risultati e criticità </vt:lpstr>
      <vt:lpstr>Reazioni del mercato</vt:lpstr>
      <vt:lpstr>Nuovi obiettivi</vt:lpstr>
      <vt:lpstr>Aeroporti nazionali limitati</vt:lpstr>
      <vt:lpstr>Panorama europeo</vt:lpstr>
      <vt:lpstr>Panorama europeo</vt:lpstr>
      <vt:lpstr>                Panorama europeo</vt:lpstr>
      <vt:lpstr>Principali motivi di impugnazione  dei bandi di gara</vt:lpstr>
      <vt:lpstr>Requisiti dei bandi di gara </vt:lpstr>
      <vt:lpstr>Disciplina dei rapporti giuridici  tra l’handler ed il gestore aeroportuale</vt:lpstr>
      <vt:lpstr>Scenari possibili</vt:lpstr>
      <vt:lpstr>Il Reg. (UE) 2018/1139</vt:lpstr>
      <vt:lpstr>Prospettive future</vt:lpstr>
      <vt:lpstr> Prospettive future </vt:lpstr>
      <vt:lpstr> Centralità del tema della sicurezza  nel trasporto aereo </vt:lpstr>
      <vt:lpstr>Possibili scenari futuri</vt:lpstr>
      <vt:lpstr>CONCLUSIONI</vt:lpstr>
      <vt:lpstr>GRAZIE PER L’ATTENZIONE dr.ssa Monica Piccirillo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2012-06-13T09:18:11Z</dcterms:created>
  <dcterms:modified xsi:type="dcterms:W3CDTF">2019-12-05T07:12:19Z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TC100851999990</vt:lpwstr>
  </property>
</Properties>
</file>