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448" r:id="rId3"/>
    <p:sldId id="451" r:id="rId4"/>
    <p:sldId id="452" r:id="rId5"/>
    <p:sldId id="459" r:id="rId6"/>
    <p:sldId id="461" r:id="rId7"/>
    <p:sldId id="471" r:id="rId8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 varScale="1">
        <p:scale>
          <a:sx n="91" d="100"/>
          <a:sy n="91" d="100"/>
        </p:scale>
        <p:origin x="62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AB316-D4B2-4E79-BB1A-831F591A0241}" type="datetimeFigureOut">
              <a:rPr lang="it-IT" smtClean="0"/>
              <a:t>02/12/2019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D4011-3FC1-4A0B-8C2C-EC13994D01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376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11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239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ightningIIF35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210734" y="573089"/>
            <a:ext cx="9768417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1" y="6619875"/>
            <a:ext cx="1921255" cy="23655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12343" tIns="56172" rIns="112343" bIns="56172">
            <a:spAutoFit/>
          </a:bodyPr>
          <a:lstStyle>
            <a:lvl1pPr defTabSz="944563">
              <a:defRPr>
                <a:solidFill>
                  <a:schemeClr val="tx1"/>
                </a:solidFill>
                <a:latin typeface="Arial" charset="0"/>
              </a:defRPr>
            </a:lvl1pPr>
            <a:lvl2pPr defTabSz="944563">
              <a:defRPr>
                <a:solidFill>
                  <a:schemeClr val="tx1"/>
                </a:solidFill>
                <a:latin typeface="Arial" charset="0"/>
              </a:defRPr>
            </a:lvl2pPr>
            <a:lvl3pPr defTabSz="944563">
              <a:defRPr>
                <a:solidFill>
                  <a:schemeClr val="tx1"/>
                </a:solidFill>
                <a:latin typeface="Arial" charset="0"/>
              </a:defRPr>
            </a:lvl3pPr>
            <a:lvl4pPr defTabSz="944563">
              <a:defRPr>
                <a:solidFill>
                  <a:schemeClr val="tx1"/>
                </a:solidFill>
                <a:latin typeface="Arial" charset="0"/>
              </a:defRPr>
            </a:lvl4pPr>
            <a:lvl5pPr defTabSz="944563">
              <a:defRPr>
                <a:solidFill>
                  <a:schemeClr val="tx1"/>
                </a:solidFill>
                <a:latin typeface="Arial" charset="0"/>
              </a:defRPr>
            </a:lvl5pPr>
            <a:lvl6pPr defTabSz="944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44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44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44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800"/>
              <a:t>© 2009 Lockheed Martin Corporation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2C9B4-AF4D-4859-9282-F5A9818B457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5430"/>
      </p:ext>
    </p:extLst>
  </p:cSld>
  <p:clrMapOvr>
    <a:masterClrMapping/>
  </p:clrMapOvr>
  <p:transition spd="slow" advClick="0" advTm="120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EDDC0-E589-4967-89CF-DBDB132917A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39579"/>
      </p:ext>
    </p:extLst>
  </p:cSld>
  <p:clrMapOvr>
    <a:masterClrMapping/>
  </p:clrMapOvr>
  <p:transition spd="slow" advClick="0" advTm="120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332B0-6934-4058-8B86-AD886AA24D3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87771"/>
      </p:ext>
    </p:extLst>
  </p:cSld>
  <p:clrMapOvr>
    <a:masterClrMapping/>
  </p:clrMapOvr>
  <p:transition spd="slow" advClick="0" advTm="120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866C-CBFA-4B00-90FE-5D3EABA3F75D}" type="datetimeFigureOut">
              <a:rPr lang="it-IT" smtClean="0"/>
              <a:t>02/12/2019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A3B7-F975-4A77-9140-A71A7B21D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3172529"/>
      </p:ext>
    </p:extLst>
  </p:cSld>
  <p:clrMapOvr>
    <a:masterClrMapping/>
  </p:clrMapOvr>
  <p:transition spd="slow" advClick="0" advTm="120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866C-CBFA-4B00-90FE-5D3EABA3F75D}" type="datetimeFigureOut">
              <a:rPr lang="it-IT" smtClean="0"/>
              <a:t>02/12/2019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A3B7-F975-4A77-9140-A71A7B21D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3102345"/>
      </p:ext>
    </p:extLst>
  </p:cSld>
  <p:clrMapOvr>
    <a:masterClrMapping/>
  </p:clrMapOvr>
  <p:transition spd="slow" advClick="0" advTm="120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866C-CBFA-4B00-90FE-5D3EABA3F75D}" type="datetimeFigureOut">
              <a:rPr lang="it-IT" smtClean="0"/>
              <a:t>02/12/2019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A3B7-F975-4A77-9140-A71A7B21D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6251718"/>
      </p:ext>
    </p:extLst>
  </p:cSld>
  <p:clrMapOvr>
    <a:masterClrMapping/>
  </p:clrMapOvr>
  <p:transition spd="slow" advClick="0" advTm="120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866C-CBFA-4B00-90FE-5D3EABA3F75D}" type="datetimeFigureOut">
              <a:rPr lang="it-IT" smtClean="0"/>
              <a:t>02/12/2019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A3B7-F975-4A77-9140-A71A7B21D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7264010"/>
      </p:ext>
    </p:extLst>
  </p:cSld>
  <p:clrMapOvr>
    <a:masterClrMapping/>
  </p:clrMapOvr>
  <p:transition spd="slow" advClick="0" advTm="120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866C-CBFA-4B00-90FE-5D3EABA3F75D}" type="datetimeFigureOut">
              <a:rPr lang="it-IT" smtClean="0"/>
              <a:t>02/12/2019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A3B7-F975-4A77-9140-A71A7B21D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7856900"/>
      </p:ext>
    </p:extLst>
  </p:cSld>
  <p:clrMapOvr>
    <a:masterClrMapping/>
  </p:clrMapOvr>
  <p:transition spd="slow" advClick="0" advTm="120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866C-CBFA-4B00-90FE-5D3EABA3F75D}" type="datetimeFigureOut">
              <a:rPr lang="it-IT" smtClean="0"/>
              <a:t>02/12/2019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A3B7-F975-4A77-9140-A71A7B21D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9780979"/>
      </p:ext>
    </p:extLst>
  </p:cSld>
  <p:clrMapOvr>
    <a:masterClrMapping/>
  </p:clrMapOvr>
  <p:transition spd="slow" advClick="0" advTm="120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866C-CBFA-4B00-90FE-5D3EABA3F75D}" type="datetimeFigureOut">
              <a:rPr lang="it-IT" smtClean="0"/>
              <a:t>02/12/2019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A3B7-F975-4A77-9140-A71A7B21D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5250623"/>
      </p:ext>
    </p:extLst>
  </p:cSld>
  <p:clrMapOvr>
    <a:masterClrMapping/>
  </p:clrMapOvr>
  <p:transition spd="slow" advClick="0" advTm="120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866C-CBFA-4B00-90FE-5D3EABA3F75D}" type="datetimeFigureOut">
              <a:rPr lang="it-IT" smtClean="0"/>
              <a:t>02/12/2019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A3B7-F975-4A77-9140-A71A7B21D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0834042"/>
      </p:ext>
    </p:extLst>
  </p:cSld>
  <p:clrMapOvr>
    <a:masterClrMapping/>
  </p:clrMapOvr>
  <p:transition spd="slow" advClick="0" advTm="120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B53F6-986E-4C1F-90A1-0AECD470F30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12189"/>
      </p:ext>
    </p:extLst>
  </p:cSld>
  <p:clrMapOvr>
    <a:masterClrMapping/>
  </p:clrMapOvr>
  <p:transition spd="slow" advClick="0" advTm="120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866C-CBFA-4B00-90FE-5D3EABA3F75D}" type="datetimeFigureOut">
              <a:rPr lang="it-IT" smtClean="0"/>
              <a:t>02/12/2019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A3B7-F975-4A77-9140-A71A7B21D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9997479"/>
      </p:ext>
    </p:extLst>
  </p:cSld>
  <p:clrMapOvr>
    <a:masterClrMapping/>
  </p:clrMapOvr>
  <p:transition spd="slow" advClick="0" advTm="120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866C-CBFA-4B00-90FE-5D3EABA3F75D}" type="datetimeFigureOut">
              <a:rPr lang="it-IT" smtClean="0"/>
              <a:t>02/12/2019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A3B7-F975-4A77-9140-A71A7B21D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3799131"/>
      </p:ext>
    </p:extLst>
  </p:cSld>
  <p:clrMapOvr>
    <a:masterClrMapping/>
  </p:clrMapOvr>
  <p:transition spd="slow" advClick="0" advTm="120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866C-CBFA-4B00-90FE-5D3EABA3F75D}" type="datetimeFigureOut">
              <a:rPr lang="it-IT" smtClean="0"/>
              <a:t>02/12/2019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A3B7-F975-4A77-9140-A71A7B21D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069959"/>
      </p:ext>
    </p:extLst>
  </p:cSld>
  <p:clrMapOvr>
    <a:masterClrMapping/>
  </p:clrMapOvr>
  <p:transition spd="slow" advClick="0" advTm="120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F6FEF-810E-4088-A8DF-C65A068AAE8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41410"/>
      </p:ext>
    </p:extLst>
  </p:cSld>
  <p:clrMapOvr>
    <a:masterClrMapping/>
  </p:clrMapOvr>
  <p:transition spd="slow" advClick="0" advTm="120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B71F0-26B8-4D69-A2C6-B72248DF908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64253"/>
      </p:ext>
    </p:extLst>
  </p:cSld>
  <p:clrMapOvr>
    <a:masterClrMapping/>
  </p:clrMapOvr>
  <p:transition spd="slow" advClick="0" advTm="120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8E28D-622C-4C22-8D8F-9072F630767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61578"/>
      </p:ext>
    </p:extLst>
  </p:cSld>
  <p:clrMapOvr>
    <a:masterClrMapping/>
  </p:clrMapOvr>
  <p:transition spd="slow" advClick="0" advTm="120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DBC16-AD83-4300-9FD6-7DF27CDF41A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53657"/>
      </p:ext>
    </p:extLst>
  </p:cSld>
  <p:clrMapOvr>
    <a:masterClrMapping/>
  </p:clrMapOvr>
  <p:transition spd="slow" advClick="0" advTm="120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B0C38-8A83-4D75-88ED-D0036BD2751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24503"/>
      </p:ext>
    </p:extLst>
  </p:cSld>
  <p:clrMapOvr>
    <a:masterClrMapping/>
  </p:clrMapOvr>
  <p:transition spd="slow" advClick="0" advTm="120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9D451-936E-46C9-BC23-7742326A9DD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88731"/>
      </p:ext>
    </p:extLst>
  </p:cSld>
  <p:clrMapOvr>
    <a:masterClrMapping/>
  </p:clrMapOvr>
  <p:transition spd="slow" advClick="0" advTm="120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7BB71-B266-4AE3-9780-41B3E2BB0F7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12048"/>
      </p:ext>
    </p:extLst>
  </p:cSld>
  <p:clrMapOvr>
    <a:masterClrMapping/>
  </p:clrMapOvr>
  <p:transition spd="slow" advClick="0" advTm="120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608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9A36DBE-A7B1-4119-8BAF-10CA048D5DD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848784" y="6488113"/>
            <a:ext cx="10496549" cy="2365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12355" tIns="56178" rIns="112355" bIns="56178">
            <a:spAutoFit/>
          </a:bodyPr>
          <a:lstStyle/>
          <a:p>
            <a:pPr defTabSz="944563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800"/>
              <a:t>Important Notice:</a:t>
            </a:r>
            <a:r>
              <a:rPr lang="en-US" sz="800" b="0"/>
              <a:t> A hard copy of this document may not be the document currently in effect. The current version is always the version on the Lockheed Martin network.</a:t>
            </a:r>
            <a:r>
              <a:rPr lang="en-US" sz="800"/>
              <a:t> 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10016067" y="88900"/>
            <a:ext cx="2023533" cy="4185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47725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800" b="0"/>
              <a:t>Doc. No: _________ , Rev-__</a:t>
            </a:r>
          </a:p>
          <a:p>
            <a:pPr defTabSz="847725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800" b="0"/>
              <a:t>Date: </a:t>
            </a:r>
            <a:r>
              <a:rPr lang="en-US" sz="800" b="0" err="1"/>
              <a:t>Mmm-dd-yyyy</a:t>
            </a:r>
            <a:endParaRPr lang="en-US" sz="800" b="0"/>
          </a:p>
          <a:p>
            <a:pPr defTabSz="847725">
              <a:spcBef>
                <a:spcPct val="20000"/>
              </a:spcBef>
              <a:buClr>
                <a:schemeClr val="tx1"/>
              </a:buClr>
              <a:defRPr/>
            </a:pPr>
            <a:endParaRPr lang="en-US" sz="800" b="0"/>
          </a:p>
        </p:txBody>
      </p:sp>
    </p:spTree>
    <p:extLst>
      <p:ext uri="{BB962C8B-B14F-4D97-AF65-F5344CB8AC3E}">
        <p14:creationId xmlns:p14="http://schemas.microsoft.com/office/powerpoint/2010/main" val="422769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20000">
    <p:push dir="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E7D179"/>
            </a:gs>
            <a:gs pos="0">
              <a:schemeClr val="accent4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5866C-CBFA-4B00-90FE-5D3EABA3F75D}" type="datetimeFigureOut">
              <a:rPr lang="it-IT" smtClean="0"/>
              <a:t>02/12/2019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9A3B7-F975-4A77-9140-A71A7B21D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38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120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tiff"/><Relationship Id="rId7" Type="http://schemas.openxmlformats.org/officeDocument/2006/relationships/image" Target="../media/image10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6.tiff"/><Relationship Id="rId7" Type="http://schemas.openxmlformats.org/officeDocument/2006/relationships/image" Target="../media/image15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1000"/>
            <a:lum/>
          </a:blip>
          <a:srcRect/>
          <a:stretch>
            <a:fillRect l="-32000" t="-4000" r="-1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1"/>
          <p:cNvGrpSpPr/>
          <p:nvPr/>
        </p:nvGrpSpPr>
        <p:grpSpPr>
          <a:xfrm>
            <a:off x="3894048" y="1804519"/>
            <a:ext cx="4405744" cy="2574442"/>
            <a:chOff x="2434441" y="2704398"/>
            <a:chExt cx="3800104" cy="221420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3" name="Ovale 22"/>
            <p:cNvSpPr/>
            <p:nvPr/>
          </p:nvSpPr>
          <p:spPr>
            <a:xfrm>
              <a:off x="2434441" y="2704398"/>
              <a:ext cx="3800104" cy="2214209"/>
            </a:xfrm>
            <a:prstGeom prst="ellipse">
              <a:avLst/>
            </a:prstGeom>
            <a:blipFill rotWithShape="0">
              <a:blip r:embed="rId4" cstate="print"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e 4"/>
            <p:cNvSpPr/>
            <p:nvPr/>
          </p:nvSpPr>
          <p:spPr>
            <a:xfrm>
              <a:off x="2990954" y="3028661"/>
              <a:ext cx="2687078" cy="1565683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algn="ctr" defTabSz="28448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640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1" name="Rettangolo arrotondato 10"/>
          <p:cNvSpPr/>
          <p:nvPr/>
        </p:nvSpPr>
        <p:spPr>
          <a:xfrm>
            <a:off x="2345681" y="4889839"/>
            <a:ext cx="7500637" cy="15663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>
                <a:ln w="5080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SOSTENIBILITÀ INFRASTRUTTURALE E AMBIENTALE DEL COMPARTO AEROSPAZIALE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600" b="1" dirty="0">
              <a:ln w="50800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ln w="5080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2-4 Dicembre 2019 – ENAC – Sala </a:t>
            </a:r>
            <a:r>
              <a:rPr lang="it-IT" sz="1400" b="1" dirty="0" err="1">
                <a:ln w="5080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Tamburro</a:t>
            </a:r>
            <a:r>
              <a:rPr lang="it-IT" sz="1400" b="1" dirty="0">
                <a:ln w="5080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– Via Gaeta 3 - ROMA</a:t>
            </a:r>
          </a:p>
        </p:txBody>
      </p:sp>
    </p:spTree>
  </p:cSld>
  <p:clrMapOvr>
    <a:masterClrMapping/>
  </p:clrMapOvr>
  <p:transition spd="slow" advClick="0" advTm="120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8BB90FE9-C9EA-44D1-B78B-AE9FC0EFC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4FB53F6-986E-4C1F-90A1-0AECD470F307}" type="slidenum">
              <a:rPr lang="en-US" smtClean="0"/>
              <a:pPr>
                <a:spcAft>
                  <a:spcPts val="600"/>
                </a:spcAft>
                <a:defRPr/>
              </a:pPr>
              <a:t>2</a:t>
            </a:fld>
            <a:endParaRPr lang="en-US"/>
          </a:p>
        </p:txBody>
      </p:sp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162E5D55-EEFA-4E47-97AD-0DC8CFBA9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94" y="444686"/>
            <a:ext cx="1690177" cy="368300"/>
          </a:xfrm>
          <a:prstGeom prst="rect">
            <a:avLst/>
          </a:prstGeom>
          <a:effectLst/>
        </p:spPr>
      </p:pic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0830DFAB-B6E6-480D-AEFE-FADE58131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0859" y="304672"/>
            <a:ext cx="1307592" cy="117043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magine 14">
            <a:extLst>
              <a:ext uri="{FF2B5EF4-FFF2-40B4-BE49-F238E27FC236}">
                <a16:creationId xmlns="" xmlns:a16="http://schemas.microsoft.com/office/drawing/2014/main" id="{11DDEF18-AF76-4268-B93C-1C1637DBA2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" r="-5063"/>
          <a:stretch/>
        </p:blipFill>
        <p:spPr>
          <a:xfrm>
            <a:off x="-1" y="988789"/>
            <a:ext cx="10240859" cy="44377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4" b="7053"/>
          <a:stretch/>
        </p:blipFill>
        <p:spPr>
          <a:xfrm>
            <a:off x="7510771" y="1650907"/>
            <a:ext cx="4037680" cy="239086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94" y="1650907"/>
            <a:ext cx="3998935" cy="3002203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71" y="4196857"/>
            <a:ext cx="4037680" cy="2464002"/>
          </a:xfrm>
          <a:prstGeom prst="rect">
            <a:avLst/>
          </a:prstGeom>
        </p:spPr>
      </p:pic>
      <p:pic>
        <p:nvPicPr>
          <p:cNvPr id="19" name="Immagine 18" descr="Immagine che contiene erba, esterni, sedendo, edificio&#10;&#10;Descrizione generata automaticamente">
            <a:extLst>
              <a:ext uri="{FF2B5EF4-FFF2-40B4-BE49-F238E27FC236}">
                <a16:creationId xmlns="" xmlns:a16="http://schemas.microsoft.com/office/drawing/2014/main" id="{B007983A-C19A-4212-825D-1306657407F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63" b="26913"/>
          <a:stretch/>
        </p:blipFill>
        <p:spPr>
          <a:xfrm>
            <a:off x="245894" y="4865412"/>
            <a:ext cx="5190172" cy="1795447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33057" y="3155323"/>
            <a:ext cx="2898922" cy="88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66523"/>
      </p:ext>
    </p:extLst>
  </p:cSld>
  <p:clrMapOvr>
    <a:masterClrMapping/>
  </p:clrMapOvr>
  <p:transition spd="slow" advClick="0" advTm="120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8BB90FE9-C9EA-44D1-B78B-AE9FC0EFC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4FB53F6-986E-4C1F-90A1-0AECD470F307}" type="slidenum">
              <a:rPr lang="en-US" smtClean="0"/>
              <a:pPr>
                <a:spcAft>
                  <a:spcPts val="600"/>
                </a:spcAft>
                <a:defRPr/>
              </a:pPr>
              <a:t>3</a:t>
            </a:fld>
            <a:endParaRPr lang="en-US"/>
          </a:p>
        </p:txBody>
      </p:sp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162E5D55-EEFA-4E47-97AD-0DC8CFBA9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94" y="444686"/>
            <a:ext cx="1690177" cy="368300"/>
          </a:xfrm>
          <a:prstGeom prst="rect">
            <a:avLst/>
          </a:prstGeom>
          <a:effectLst/>
        </p:spPr>
      </p:pic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0830DFAB-B6E6-480D-AEFE-FADE58131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0859" y="304672"/>
            <a:ext cx="1307592" cy="117043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magine 14">
            <a:extLst>
              <a:ext uri="{FF2B5EF4-FFF2-40B4-BE49-F238E27FC236}">
                <a16:creationId xmlns="" xmlns:a16="http://schemas.microsoft.com/office/drawing/2014/main" id="{11DDEF18-AF76-4268-B93C-1C1637DBA2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" r="-5063"/>
          <a:stretch/>
        </p:blipFill>
        <p:spPr>
          <a:xfrm>
            <a:off x="-1" y="988789"/>
            <a:ext cx="10240859" cy="443771"/>
          </a:xfrm>
          <a:prstGeom prst="rect">
            <a:avLst/>
          </a:prstGeom>
        </p:spPr>
      </p:pic>
      <p:pic>
        <p:nvPicPr>
          <p:cNvPr id="10" name="Immagine 9" descr="Immagine che contiene esterni, strada, camion, via&#10;&#10;Descrizione generata automaticamente">
            <a:extLst>
              <a:ext uri="{FF2B5EF4-FFF2-40B4-BE49-F238E27FC236}">
                <a16:creationId xmlns="" xmlns:a16="http://schemas.microsoft.com/office/drawing/2014/main" id="{F9F31D78-2ABB-48DA-986C-4B5437E4C3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94" y="1608363"/>
            <a:ext cx="4250421" cy="239086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893" y="4234717"/>
            <a:ext cx="4250421" cy="2390862"/>
          </a:xfrm>
          <a:prstGeom prst="rect">
            <a:avLst/>
          </a:prstGeom>
        </p:spPr>
      </p:pic>
      <p:pic>
        <p:nvPicPr>
          <p:cNvPr id="17" name="Immagine 16" descr="Immagine che contiene esterni, strada, camion, edificio&#10;&#10;Descrizione generata automaticamente">
            <a:extLst>
              <a:ext uri="{FF2B5EF4-FFF2-40B4-BE49-F238E27FC236}">
                <a16:creationId xmlns="" xmlns:a16="http://schemas.microsoft.com/office/drawing/2014/main" id="{689588B2-A15C-4D7D-90EC-4464C34BC52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"/>
          <a:stretch/>
        </p:blipFill>
        <p:spPr>
          <a:xfrm>
            <a:off x="7510772" y="4266409"/>
            <a:ext cx="4049258" cy="2384571"/>
          </a:xfrm>
          <a:prstGeom prst="rect">
            <a:avLst/>
          </a:prstGeom>
        </p:spPr>
      </p:pic>
      <p:pic>
        <p:nvPicPr>
          <p:cNvPr id="18" name="Immagine 17" descr="Immagine che contiene esterni, strada, edificio, camion&#10;&#10;Descrizione generata automaticamente">
            <a:extLst>
              <a:ext uri="{FF2B5EF4-FFF2-40B4-BE49-F238E27FC236}">
                <a16:creationId xmlns="" xmlns:a16="http://schemas.microsoft.com/office/drawing/2014/main" id="{FFB91D30-0626-433A-9FA4-D21BAB68694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72" y="1608363"/>
            <a:ext cx="4049258" cy="2390862"/>
          </a:xfrm>
          <a:prstGeom prst="rect">
            <a:avLst/>
          </a:prstGeom>
        </p:spPr>
      </p:pic>
      <p:pic>
        <p:nvPicPr>
          <p:cNvPr id="19" name="Immagine 18" descr="Immagine che contiene esterni, camion, strada, edificio&#10;&#10;Descrizione generata automaticamente">
            <a:extLst>
              <a:ext uri="{FF2B5EF4-FFF2-40B4-BE49-F238E27FC236}">
                <a16:creationId xmlns="" xmlns:a16="http://schemas.microsoft.com/office/drawing/2014/main" id="{907D0670-110E-45C1-A415-0E7A34DFDF0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991" y="3002210"/>
            <a:ext cx="4170018" cy="234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53753"/>
      </p:ext>
    </p:extLst>
  </p:cSld>
  <p:clrMapOvr>
    <a:masterClrMapping/>
  </p:clrMapOvr>
  <p:transition spd="slow" advClick="0" advTm="120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8BB90FE9-C9EA-44D1-B78B-AE9FC0EFC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4FB53F6-986E-4C1F-90A1-0AECD470F307}" type="slidenum">
              <a:rPr lang="en-US" smtClean="0"/>
              <a:pPr>
                <a:spcAft>
                  <a:spcPts val="600"/>
                </a:spcAft>
                <a:defRPr/>
              </a:pPr>
              <a:t>4</a:t>
            </a:fld>
            <a:endParaRPr lang="en-US"/>
          </a:p>
        </p:txBody>
      </p:sp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162E5D55-EEFA-4E47-97AD-0DC8CFBA9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94" y="444686"/>
            <a:ext cx="1690177" cy="368300"/>
          </a:xfrm>
          <a:prstGeom prst="rect">
            <a:avLst/>
          </a:prstGeom>
          <a:effectLst/>
        </p:spPr>
      </p:pic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0830DFAB-B6E6-480D-AEFE-FADE58131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0859" y="304672"/>
            <a:ext cx="1307592" cy="117043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magine 14">
            <a:extLst>
              <a:ext uri="{FF2B5EF4-FFF2-40B4-BE49-F238E27FC236}">
                <a16:creationId xmlns="" xmlns:a16="http://schemas.microsoft.com/office/drawing/2014/main" id="{11DDEF18-AF76-4268-B93C-1C1637DBA2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" r="-5063"/>
          <a:stretch/>
        </p:blipFill>
        <p:spPr>
          <a:xfrm>
            <a:off x="-1" y="988789"/>
            <a:ext cx="10240859" cy="443771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="" xmlns:a16="http://schemas.microsoft.com/office/drawing/2014/main" id="{BED02AAC-2F2D-4B2E-8B6B-31A1FCD9A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4053" y="1816519"/>
            <a:ext cx="6843893" cy="1051580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17" name="Rettangolo 16">
            <a:extLst>
              <a:ext uri="{FF2B5EF4-FFF2-40B4-BE49-F238E27FC236}">
                <a16:creationId xmlns="" xmlns:a16="http://schemas.microsoft.com/office/drawing/2014/main" id="{076B165C-F5E6-4E43-B9F9-9AB2F68E8358}"/>
              </a:ext>
            </a:extLst>
          </p:cNvPr>
          <p:cNvSpPr/>
          <p:nvPr/>
        </p:nvSpPr>
        <p:spPr>
          <a:xfrm>
            <a:off x="245894" y="3952364"/>
            <a:ext cx="64821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Minori costi manutentivi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70187334-5F1A-493A-B2D1-B554C63328F6}"/>
              </a:ext>
            </a:extLst>
          </p:cNvPr>
          <p:cNvSpPr/>
          <p:nvPr/>
        </p:nvSpPr>
        <p:spPr>
          <a:xfrm>
            <a:off x="5347137" y="4815247"/>
            <a:ext cx="62013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Minori costi di esercizio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="" xmlns:a16="http://schemas.microsoft.com/office/drawing/2014/main" id="{0139FDA2-F76F-4B76-860E-0FDB4AF42F7B}"/>
              </a:ext>
            </a:extLst>
          </p:cNvPr>
          <p:cNvSpPr/>
          <p:nvPr/>
        </p:nvSpPr>
        <p:spPr>
          <a:xfrm>
            <a:off x="245894" y="5678131"/>
            <a:ext cx="85198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</a:rPr>
              <a:t>Tempi di fermo macchina ridotti</a:t>
            </a:r>
            <a:endParaRPr lang="it-IT" sz="4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="" xmlns:a16="http://schemas.microsoft.com/office/drawing/2014/main" id="{11110813-291A-4A2E-895F-4A4EC806B88B}"/>
              </a:ext>
            </a:extLst>
          </p:cNvPr>
          <p:cNvSpPr/>
          <p:nvPr/>
        </p:nvSpPr>
        <p:spPr>
          <a:xfrm>
            <a:off x="6296949" y="3120492"/>
            <a:ext cx="52515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Impatto ambientale</a:t>
            </a:r>
          </a:p>
        </p:txBody>
      </p:sp>
    </p:spTree>
    <p:extLst>
      <p:ext uri="{BB962C8B-B14F-4D97-AF65-F5344CB8AC3E}">
        <p14:creationId xmlns:p14="http://schemas.microsoft.com/office/powerpoint/2010/main" val="2187134301"/>
      </p:ext>
    </p:extLst>
  </p:cSld>
  <p:clrMapOvr>
    <a:masterClrMapping/>
  </p:clrMapOvr>
  <p:transition spd="slow" advClick="0" advTm="120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8BB90FE9-C9EA-44D1-B78B-AE9FC0EFC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4FB53F6-986E-4C1F-90A1-0AECD470F307}" type="slidenum">
              <a:rPr lang="en-US" smtClean="0"/>
              <a:pPr>
                <a:spcAft>
                  <a:spcPts val="600"/>
                </a:spcAft>
                <a:defRPr/>
              </a:pPr>
              <a:t>5</a:t>
            </a:fld>
            <a:endParaRPr lang="en-US"/>
          </a:p>
        </p:txBody>
      </p:sp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162E5D55-EEFA-4E47-97AD-0DC8CFBA9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94" y="444686"/>
            <a:ext cx="1690177" cy="368300"/>
          </a:xfrm>
          <a:prstGeom prst="rect">
            <a:avLst/>
          </a:prstGeom>
          <a:effectLst/>
        </p:spPr>
      </p:pic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0830DFAB-B6E6-480D-AEFE-FADE58131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0859" y="304672"/>
            <a:ext cx="1307592" cy="117043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magine 14">
            <a:extLst>
              <a:ext uri="{FF2B5EF4-FFF2-40B4-BE49-F238E27FC236}">
                <a16:creationId xmlns="" xmlns:a16="http://schemas.microsoft.com/office/drawing/2014/main" id="{11DDEF18-AF76-4268-B93C-1C1637DBA2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" r="-5063"/>
          <a:stretch/>
        </p:blipFill>
        <p:spPr>
          <a:xfrm>
            <a:off x="-1" y="988789"/>
            <a:ext cx="10240859" cy="443771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="" xmlns:a16="http://schemas.microsoft.com/office/drawing/2014/main" id="{BED02AAC-2F2D-4B2E-8B6B-31A1FCD9A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4051" y="1772904"/>
            <a:ext cx="6843893" cy="1051580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17" name="Rettangolo 16">
            <a:extLst>
              <a:ext uri="{FF2B5EF4-FFF2-40B4-BE49-F238E27FC236}">
                <a16:creationId xmlns="" xmlns:a16="http://schemas.microsoft.com/office/drawing/2014/main" id="{076B165C-F5E6-4E43-B9F9-9AB2F68E8358}"/>
              </a:ext>
            </a:extLst>
          </p:cNvPr>
          <p:cNvSpPr/>
          <p:nvPr/>
        </p:nvSpPr>
        <p:spPr>
          <a:xfrm>
            <a:off x="245894" y="4110278"/>
            <a:ext cx="57269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Legislazione dedicata 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70187334-5F1A-493A-B2D1-B554C63328F6}"/>
              </a:ext>
            </a:extLst>
          </p:cNvPr>
          <p:cNvSpPr/>
          <p:nvPr/>
        </p:nvSpPr>
        <p:spPr>
          <a:xfrm>
            <a:off x="5584172" y="4847134"/>
            <a:ext cx="63619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</a:rPr>
              <a:t>Politica di rinnovo parco</a:t>
            </a:r>
            <a:endParaRPr lang="it-IT" sz="4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="" xmlns:a16="http://schemas.microsoft.com/office/drawing/2014/main" id="{0139FDA2-F76F-4B76-860E-0FDB4AF42F7B}"/>
              </a:ext>
            </a:extLst>
          </p:cNvPr>
          <p:cNvSpPr/>
          <p:nvPr/>
        </p:nvSpPr>
        <p:spPr>
          <a:xfrm>
            <a:off x="188793" y="5678131"/>
            <a:ext cx="86340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Proroghe su benefici in atto (4.0)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="" xmlns:a16="http://schemas.microsoft.com/office/drawing/2014/main" id="{11110813-291A-4A2E-895F-4A4EC806B88B}"/>
              </a:ext>
            </a:extLst>
          </p:cNvPr>
          <p:cNvSpPr/>
          <p:nvPr/>
        </p:nvSpPr>
        <p:spPr>
          <a:xfrm>
            <a:off x="3236944" y="2824484"/>
            <a:ext cx="57181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u="sng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</a:rPr>
              <a:t>Necessità istituzionali</a:t>
            </a:r>
            <a:endParaRPr lang="it-IT" sz="4800" b="1" u="sng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FB8A93C8-E8B1-427B-B1DF-6DF6C881782E}"/>
              </a:ext>
            </a:extLst>
          </p:cNvPr>
          <p:cNvSpPr/>
          <p:nvPr/>
        </p:nvSpPr>
        <p:spPr>
          <a:xfrm>
            <a:off x="9623166" y="1993487"/>
            <a:ext cx="1847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it-IT" sz="4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81604275"/>
      </p:ext>
    </p:extLst>
  </p:cSld>
  <p:clrMapOvr>
    <a:masterClrMapping/>
  </p:clrMapOvr>
  <p:transition spd="slow" advClick="0" advTm="120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162E5D55-EEFA-4E47-97AD-0DC8CFBA9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94" y="444686"/>
            <a:ext cx="1690177" cy="368300"/>
          </a:xfrm>
          <a:prstGeom prst="rect">
            <a:avLst/>
          </a:prstGeom>
          <a:effectLst/>
        </p:spPr>
      </p:pic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0830DFAB-B6E6-480D-AEFE-FADE58131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0859" y="304672"/>
            <a:ext cx="1307592" cy="117043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magine 14">
            <a:extLst>
              <a:ext uri="{FF2B5EF4-FFF2-40B4-BE49-F238E27FC236}">
                <a16:creationId xmlns="" xmlns:a16="http://schemas.microsoft.com/office/drawing/2014/main" id="{11DDEF18-AF76-4268-B93C-1C1637DBA2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" r="-5063"/>
          <a:stretch/>
        </p:blipFill>
        <p:spPr>
          <a:xfrm>
            <a:off x="-1" y="988789"/>
            <a:ext cx="10240859" cy="443771"/>
          </a:xfrm>
          <a:prstGeom prst="rect">
            <a:avLst/>
          </a:prstGeom>
        </p:spPr>
      </p:pic>
      <p:sp>
        <p:nvSpPr>
          <p:cNvPr id="25" name="Rettangolo 24">
            <a:extLst>
              <a:ext uri="{FF2B5EF4-FFF2-40B4-BE49-F238E27FC236}">
                <a16:creationId xmlns="" xmlns:a16="http://schemas.microsoft.com/office/drawing/2014/main" id="{2B60C5C3-A4A5-4985-8286-4DDFB5956C10}"/>
              </a:ext>
            </a:extLst>
          </p:cNvPr>
          <p:cNvSpPr/>
          <p:nvPr/>
        </p:nvSpPr>
        <p:spPr>
          <a:xfrm>
            <a:off x="1326056" y="1650907"/>
            <a:ext cx="9298470" cy="101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280" tIns="46140" rIns="92280" bIns="46140">
            <a:spAutoFit/>
          </a:bodyPr>
          <a:lstStyle/>
          <a:p>
            <a:pPr algn="ctr" defTabSz="923879">
              <a:defRPr/>
            </a:pPr>
            <a:r>
              <a:rPr lang="en-US" sz="3200" i="1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IPERAMMORTAMENTO MEZZI CON NORMA 4.0</a:t>
            </a:r>
          </a:p>
          <a:p>
            <a:pPr algn="ctr" defTabSz="923879">
              <a:defRPr/>
            </a:pPr>
            <a:r>
              <a:rPr lang="it-IT" sz="2800" i="1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LEGGE 11 DICEMBRE 2016, N. 232</a:t>
            </a:r>
            <a:endParaRPr lang="en-US" sz="2800" i="1" dirty="0">
              <a:solidFill>
                <a:srgbClr val="0099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27" name="Rettangolo 26">
            <a:extLst>
              <a:ext uri="{FF2B5EF4-FFF2-40B4-BE49-F238E27FC236}">
                <a16:creationId xmlns="" xmlns:a16="http://schemas.microsoft.com/office/drawing/2014/main" id="{35931472-A4AA-4F75-AAC7-4B66F3F35ACA}"/>
              </a:ext>
            </a:extLst>
          </p:cNvPr>
          <p:cNvSpPr/>
          <p:nvPr/>
        </p:nvSpPr>
        <p:spPr>
          <a:xfrm>
            <a:off x="880477" y="2885765"/>
            <a:ext cx="10431046" cy="354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280" tIns="46140" rIns="92280" bIns="46140">
            <a:spAutoFit/>
          </a:bodyPr>
          <a:lstStyle/>
          <a:p>
            <a:pPr algn="just" defTabSz="923879">
              <a:defRPr/>
            </a:pPr>
            <a:r>
              <a:rPr lang="it-IT" sz="3200" i="1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La norma in oggetto sarebbe un forte incentivo al rinnovo del parco macchine con equipaggiamenti più moderni.</a:t>
            </a:r>
          </a:p>
          <a:p>
            <a:pPr algn="just" defTabSz="923879">
              <a:defRPr/>
            </a:pPr>
            <a:endParaRPr lang="it-IT" sz="3200" i="1" dirty="0">
              <a:solidFill>
                <a:srgbClr val="0099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just" defTabSz="923879">
              <a:defRPr/>
            </a:pPr>
            <a:r>
              <a:rPr lang="it-IT" sz="3200" i="1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Il vincolo posto dal legislatore relativamente all’interconnessione del bene e la possibilità di una diagnostica del mezzo contestuale a possibili interventi da remoto, ha trovato </a:t>
            </a:r>
            <a:r>
              <a:rPr lang="it-IT" sz="3200" i="1" dirty="0" err="1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Aviogei</a:t>
            </a:r>
            <a:r>
              <a:rPr lang="it-IT" sz="3200" i="1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pronta e già certificata per poter offrire il prodotto.</a:t>
            </a:r>
            <a:endParaRPr lang="en-US" sz="2800" i="1" dirty="0">
              <a:solidFill>
                <a:srgbClr val="0099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011377"/>
      </p:ext>
    </p:extLst>
  </p:cSld>
  <p:clrMapOvr>
    <a:masterClrMapping/>
  </p:clrMapOvr>
  <p:transition spd="slow" advClick="0" advTm="12000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vio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124</Words>
  <Application>Microsoft Office PowerPoint</Application>
  <PresentationFormat>Widescreen</PresentationFormat>
  <Paragraphs>20</Paragraphs>
  <Slides>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Arial Narrow</vt:lpstr>
      <vt:lpstr>Calibri</vt:lpstr>
      <vt:lpstr>Calibri Light</vt:lpstr>
      <vt:lpstr>avio1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Fabrizio Salvatore</dc:creator>
  <cp:lastModifiedBy>User</cp:lastModifiedBy>
  <cp:revision>80</cp:revision>
  <cp:lastPrinted>2019-11-29T16:30:43Z</cp:lastPrinted>
  <dcterms:created xsi:type="dcterms:W3CDTF">2019-11-28T16:18:16Z</dcterms:created>
  <dcterms:modified xsi:type="dcterms:W3CDTF">2019-12-02T08:19:55Z</dcterms:modified>
</cp:coreProperties>
</file>