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7"/>
  </p:notesMasterIdLst>
  <p:sldIdLst>
    <p:sldId id="256" r:id="rId2"/>
    <p:sldId id="257" r:id="rId3"/>
    <p:sldId id="258" r:id="rId4"/>
    <p:sldId id="325" r:id="rId5"/>
    <p:sldId id="311" r:id="rId6"/>
    <p:sldId id="331" r:id="rId7"/>
    <p:sldId id="312" r:id="rId8"/>
    <p:sldId id="313" r:id="rId9"/>
    <p:sldId id="314" r:id="rId10"/>
    <p:sldId id="315" r:id="rId11"/>
    <p:sldId id="316" r:id="rId12"/>
    <p:sldId id="317" r:id="rId13"/>
    <p:sldId id="326" r:id="rId14"/>
    <p:sldId id="327" r:id="rId15"/>
    <p:sldId id="318" r:id="rId16"/>
    <p:sldId id="319" r:id="rId17"/>
    <p:sldId id="320" r:id="rId18"/>
    <p:sldId id="321" r:id="rId19"/>
    <p:sldId id="322" r:id="rId20"/>
    <p:sldId id="328" r:id="rId21"/>
    <p:sldId id="329" r:id="rId22"/>
    <p:sldId id="330" r:id="rId23"/>
    <p:sldId id="323" r:id="rId24"/>
    <p:sldId id="324" r:id="rId25"/>
    <p:sldId id="332" r:id="rId26"/>
  </p:sldIdLst>
  <p:sldSz cx="9144000" cy="6858000" type="screen4x3"/>
  <p:notesSz cx="6858000" cy="9144000"/>
  <p:defaultTextStyle>
    <a:defPPr>
      <a:defRPr lang="it-IT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aniele Casale" initials="DC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62630"/>
    <a:srgbClr val="0A3661"/>
    <a:srgbClr val="093B6A"/>
    <a:srgbClr val="FFC309"/>
    <a:srgbClr val="09447B"/>
    <a:srgbClr val="174673"/>
    <a:srgbClr val="FED517"/>
    <a:srgbClr val="2E94D0"/>
    <a:srgbClr val="201E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516" autoAdjust="0"/>
    <p:restoredTop sz="99878" autoAdjust="0"/>
  </p:normalViewPr>
  <p:slideViewPr>
    <p:cSldViewPr snapToGrid="0" snapToObjects="1">
      <p:cViewPr>
        <p:scale>
          <a:sx n="121" d="100"/>
          <a:sy n="121" d="100"/>
        </p:scale>
        <p:origin x="-1296" y="-3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EB969F-47F4-4D55-A9BA-0AC357A50DDA}" type="datetimeFigureOut">
              <a:rPr lang="it-IT" smtClean="0"/>
              <a:t>03/07/2019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E4E435-65EE-4768-B1F9-556072238B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362355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4E9A8-3EC9-694C-8356-EFA7D15D7674}" type="datetimeFigureOut">
              <a:rPr lang="it-IT" smtClean="0"/>
              <a:t>03/07/2019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CC708-46D6-A942-B0EE-8E29323BB57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846910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4E9A8-3EC9-694C-8356-EFA7D15D7674}" type="datetimeFigureOut">
              <a:rPr lang="it-IT" smtClean="0"/>
              <a:t>03/07/2019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CC708-46D6-A942-B0EE-8E29323BB57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86672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4E9A8-3EC9-694C-8356-EFA7D15D7674}" type="datetimeFigureOut">
              <a:rPr lang="it-IT" smtClean="0"/>
              <a:t>03/07/2019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CC708-46D6-A942-B0EE-8E29323BB57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405815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4E9A8-3EC9-694C-8356-EFA7D15D7674}" type="datetimeFigureOut">
              <a:rPr lang="it-IT" smtClean="0"/>
              <a:t>03/07/2019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CC708-46D6-A942-B0EE-8E29323BB57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627527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4E9A8-3EC9-694C-8356-EFA7D15D7674}" type="datetimeFigureOut">
              <a:rPr lang="it-IT" smtClean="0"/>
              <a:t>03/07/2019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CC708-46D6-A942-B0EE-8E29323BB57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600928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4E9A8-3EC9-694C-8356-EFA7D15D7674}" type="datetimeFigureOut">
              <a:rPr lang="it-IT" smtClean="0"/>
              <a:t>03/07/2019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CC708-46D6-A942-B0EE-8E29323BB57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41430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4E9A8-3EC9-694C-8356-EFA7D15D7674}" type="datetimeFigureOut">
              <a:rPr lang="it-IT" smtClean="0"/>
              <a:t>03/07/2019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CC708-46D6-A942-B0EE-8E29323BB57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21201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4E9A8-3EC9-694C-8356-EFA7D15D7674}" type="datetimeFigureOut">
              <a:rPr lang="it-IT" smtClean="0"/>
              <a:t>03/07/2019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CC708-46D6-A942-B0EE-8E29323BB57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788195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4E9A8-3EC9-694C-8356-EFA7D15D7674}" type="datetimeFigureOut">
              <a:rPr lang="it-IT" smtClean="0"/>
              <a:t>03/07/2019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CC708-46D6-A942-B0EE-8E29323BB57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904583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4E9A8-3EC9-694C-8356-EFA7D15D7674}" type="datetimeFigureOut">
              <a:rPr lang="it-IT" smtClean="0"/>
              <a:t>03/07/2019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CC708-46D6-A942-B0EE-8E29323BB57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725605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4E9A8-3EC9-694C-8356-EFA7D15D7674}" type="datetimeFigureOut">
              <a:rPr lang="it-IT" smtClean="0"/>
              <a:t>03/07/2019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CC708-46D6-A942-B0EE-8E29323BB57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827726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54E9A8-3EC9-694C-8356-EFA7D15D7674}" type="datetimeFigureOut">
              <a:rPr lang="it-IT" smtClean="0"/>
              <a:t>03/07/2019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3CC708-46D6-A942-B0EE-8E29323BB57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42842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emf"/><Relationship Id="rId4" Type="http://schemas.openxmlformats.org/officeDocument/2006/relationships/image" Target="../media/image6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emf"/><Relationship Id="rId18" Type="http://schemas.openxmlformats.org/officeDocument/2006/relationships/image" Target="../media/image22.jpeg"/><Relationship Id="rId3" Type="http://schemas.openxmlformats.org/officeDocument/2006/relationships/image" Target="../media/image8.png"/><Relationship Id="rId21" Type="http://schemas.openxmlformats.org/officeDocument/2006/relationships/image" Target="../media/image25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1.png"/><Relationship Id="rId2" Type="http://schemas.openxmlformats.org/officeDocument/2006/relationships/image" Target="../media/image7.emf"/><Relationship Id="rId16" Type="http://schemas.openxmlformats.org/officeDocument/2006/relationships/image" Target="../media/image20.png"/><Relationship Id="rId20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19.png"/><Relationship Id="rId10" Type="http://schemas.openxmlformats.org/officeDocument/2006/relationships/image" Target="../media/image15.png"/><Relationship Id="rId19" Type="http://schemas.openxmlformats.org/officeDocument/2006/relationships/image" Target="../media/image23.jp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sellaDiTesto 12"/>
          <p:cNvSpPr txBox="1"/>
          <p:nvPr/>
        </p:nvSpPr>
        <p:spPr>
          <a:xfrm>
            <a:off x="3156857" y="2425453"/>
            <a:ext cx="5909331" cy="23760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80000"/>
              </a:lnSpc>
            </a:pPr>
            <a:r>
              <a:rPr lang="it-IT" sz="2800" cap="small" dirty="0" err="1">
                <a:solidFill>
                  <a:srgbClr val="00B0F0"/>
                </a:solidFill>
                <a:latin typeface="Noto Sans"/>
                <a:cs typeface="Noto Sans"/>
              </a:rPr>
              <a:t>catania</a:t>
            </a:r>
            <a:r>
              <a:rPr lang="it-IT" sz="2800" cap="small" dirty="0">
                <a:solidFill>
                  <a:srgbClr val="00B0F0"/>
                </a:solidFill>
                <a:latin typeface="Noto Sans"/>
                <a:cs typeface="Noto Sans"/>
              </a:rPr>
              <a:t> </a:t>
            </a:r>
            <a:r>
              <a:rPr lang="it-IT" sz="2800" cap="small" dirty="0" err="1">
                <a:solidFill>
                  <a:srgbClr val="00B0F0"/>
                </a:solidFill>
                <a:latin typeface="Noto Sans"/>
                <a:cs typeface="Noto Sans"/>
              </a:rPr>
              <a:t>fontanarossa</a:t>
            </a:r>
            <a:endParaRPr lang="it-IT" sz="2800" cap="small" dirty="0">
              <a:solidFill>
                <a:srgbClr val="00B0F0"/>
              </a:solidFill>
              <a:latin typeface="Noto Sans"/>
              <a:cs typeface="Noto Sans"/>
            </a:endParaRPr>
          </a:p>
          <a:p>
            <a:pPr algn="r"/>
            <a:r>
              <a:rPr lang="it-IT" sz="4000" b="1" cap="all" dirty="0">
                <a:solidFill>
                  <a:srgbClr val="00B0F0"/>
                </a:solidFill>
                <a:effectLst>
                  <a:reflection blurRad="12700" stA="34000" endA="740" endPos="53000" dir="5400000" sy="-100000" algn="bl" rotWithShape="0"/>
                </a:effectLst>
                <a:latin typeface="Consolas"/>
                <a:ea typeface="+mj-ea"/>
                <a:cs typeface="+mj-cs"/>
              </a:rPr>
              <a:t>La capacità </a:t>
            </a:r>
            <a:r>
              <a:rPr lang="it-IT" sz="4000" b="1" cap="all" dirty="0" smtClean="0">
                <a:solidFill>
                  <a:srgbClr val="00B0F0"/>
                </a:solidFill>
                <a:effectLst>
                  <a:reflection blurRad="12700" stA="34000" endA="740" endPos="53000" dir="5400000" sy="-100000" algn="bl" rotWithShape="0"/>
                </a:effectLst>
                <a:latin typeface="Consolas"/>
                <a:ea typeface="+mj-ea"/>
                <a:cs typeface="+mj-cs"/>
              </a:rPr>
              <a:t>aeroportuale</a:t>
            </a:r>
          </a:p>
          <a:p>
            <a:pPr algn="r"/>
            <a:r>
              <a:rPr lang="it-IT" sz="2800" cap="small" dirty="0" smtClean="0">
                <a:solidFill>
                  <a:srgbClr val="00B0F0"/>
                </a:solidFill>
                <a:latin typeface="Noto Sans"/>
                <a:cs typeface="Noto Sans"/>
              </a:rPr>
              <a:t>vista </a:t>
            </a:r>
            <a:r>
              <a:rPr lang="it-IT" sz="2800" cap="small" dirty="0">
                <a:solidFill>
                  <a:srgbClr val="00B0F0"/>
                </a:solidFill>
                <a:latin typeface="Noto Sans"/>
                <a:cs typeface="Noto Sans"/>
              </a:rPr>
              <a:t>da un gestore aeroportuale</a:t>
            </a:r>
          </a:p>
          <a:p>
            <a:pPr algn="r"/>
            <a:endParaRPr lang="it-IT" dirty="0">
              <a:solidFill>
                <a:srgbClr val="2E94D0"/>
              </a:solidFill>
              <a:latin typeface="Noto Sans"/>
              <a:cs typeface="Noto Sans"/>
            </a:endParaRPr>
          </a:p>
        </p:txBody>
      </p:sp>
      <p:pic>
        <p:nvPicPr>
          <p:cNvPr id="14" name="Immagin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7440" y="5368126"/>
            <a:ext cx="2106258" cy="979124"/>
          </a:xfrm>
          <a:prstGeom prst="rect">
            <a:avLst/>
          </a:prstGeom>
        </p:spPr>
      </p:pic>
      <p:pic>
        <p:nvPicPr>
          <p:cNvPr id="15" name="Immagin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838700" cy="6858000"/>
          </a:xfrm>
          <a:prstGeom prst="rect">
            <a:avLst/>
          </a:prstGeom>
        </p:spPr>
      </p:pic>
      <p:pic>
        <p:nvPicPr>
          <p:cNvPr id="16" name="Immagin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61400" y="5664200"/>
            <a:ext cx="482600" cy="119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535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993900" cy="4927600"/>
          </a:xfrm>
          <a:prstGeom prst="rect">
            <a:avLst/>
          </a:prstGeom>
        </p:spPr>
      </p:pic>
      <p:pic>
        <p:nvPicPr>
          <p:cNvPr id="26" name="Immagin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1754" y="5997795"/>
            <a:ext cx="1326232" cy="616518"/>
          </a:xfrm>
          <a:prstGeom prst="rect">
            <a:avLst/>
          </a:prstGeom>
        </p:spPr>
      </p:pic>
      <p:sp>
        <p:nvSpPr>
          <p:cNvPr id="28" name="Titolo 1"/>
          <p:cNvSpPr txBox="1">
            <a:spLocks/>
          </p:cNvSpPr>
          <p:nvPr/>
        </p:nvSpPr>
        <p:spPr>
          <a:xfrm>
            <a:off x="1556657" y="229027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 spc="-100" baseline="0">
                <a:solidFill>
                  <a:schemeClr val="tx2">
                    <a:satMod val="200000"/>
                  </a:schemeClr>
                </a:solidFill>
                <a:latin typeface="+mj-lt"/>
                <a:ea typeface="+mj-ea"/>
                <a:cs typeface="+mj-cs"/>
              </a:defRPr>
            </a:lvl1pPr>
            <a:extLst/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0" i="0" u="none" strike="noStrike" kern="1200" cap="none" spc="-10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onsolas"/>
                <a:ea typeface="+mj-ea"/>
                <a:cs typeface="+mj-cs"/>
              </a:rPr>
              <a:t>L’ambiente aeroportuale</a:t>
            </a:r>
            <a:r>
              <a:rPr kumimoji="0" lang="it-IT" sz="3200" b="0" i="0" u="none" strike="noStrike" kern="1200" cap="none" spc="-100" normalizeH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onsolas"/>
                <a:ea typeface="+mj-ea"/>
                <a:cs typeface="+mj-cs"/>
              </a:rPr>
              <a:t> integrato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sng" strike="noStrike" kern="1200" cap="none" spc="-10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onsolas"/>
              </a:rPr>
              <a:t>Opportunità</a:t>
            </a:r>
            <a:r>
              <a:rPr kumimoji="0" lang="it-IT" sz="2000" b="0" i="0" u="sng" strike="noStrike" kern="1200" cap="none" spc="-100" normalizeH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onsolas"/>
              </a:rPr>
              <a:t> di miglioramento della propria efficienza in varie direzioni</a:t>
            </a:r>
            <a:r>
              <a:rPr kumimoji="0" lang="it-IT" sz="2800" b="0" i="0" u="sng" strike="noStrike" kern="1200" cap="none" spc="-100" normalizeH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onsolas"/>
              </a:rPr>
              <a:t> </a:t>
            </a:r>
            <a:endParaRPr kumimoji="0" lang="it-IT" sz="2800" b="0" i="0" u="sng" strike="noStrike" kern="1200" cap="none" spc="-10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onsolas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4597962" y="2187219"/>
            <a:ext cx="1105272" cy="28803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Gestore</a:t>
            </a:r>
          </a:p>
        </p:txBody>
      </p:sp>
      <p:sp>
        <p:nvSpPr>
          <p:cNvPr id="8" name="Rettangolo arrotondato 7"/>
          <p:cNvSpPr/>
          <p:nvPr/>
        </p:nvSpPr>
        <p:spPr>
          <a:xfrm>
            <a:off x="1357602" y="2763283"/>
            <a:ext cx="1994520" cy="172819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err="1"/>
              <a:t>Stakeholders</a:t>
            </a:r>
            <a:r>
              <a:rPr lang="it-IT" dirty="0"/>
              <a:t> </a:t>
            </a:r>
            <a:r>
              <a:rPr lang="it-IT" dirty="0" smtClean="0"/>
              <a:t>esterni</a:t>
            </a:r>
            <a:endParaRPr lang="it-IT" dirty="0"/>
          </a:p>
        </p:txBody>
      </p:sp>
      <p:sp>
        <p:nvSpPr>
          <p:cNvPr id="9" name="Rettangolo arrotondato 8"/>
          <p:cNvSpPr/>
          <p:nvPr/>
        </p:nvSpPr>
        <p:spPr>
          <a:xfrm>
            <a:off x="6974226" y="2763283"/>
            <a:ext cx="1728192" cy="172819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err="1"/>
              <a:t>Stakeholders</a:t>
            </a:r>
            <a:r>
              <a:rPr lang="it-IT" dirty="0"/>
              <a:t> interni</a:t>
            </a:r>
          </a:p>
        </p:txBody>
      </p:sp>
      <p:sp>
        <p:nvSpPr>
          <p:cNvPr id="10" name="Freccia a destra 9"/>
          <p:cNvSpPr/>
          <p:nvPr/>
        </p:nvSpPr>
        <p:spPr>
          <a:xfrm>
            <a:off x="5703234" y="3483363"/>
            <a:ext cx="1270992" cy="4320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Freccia a sinistra 10"/>
          <p:cNvSpPr/>
          <p:nvPr/>
        </p:nvSpPr>
        <p:spPr>
          <a:xfrm>
            <a:off x="3352122" y="3483363"/>
            <a:ext cx="1245840" cy="36004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15183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993900" cy="4927600"/>
          </a:xfrm>
          <a:prstGeom prst="rect">
            <a:avLst/>
          </a:prstGeom>
        </p:spPr>
      </p:pic>
      <p:pic>
        <p:nvPicPr>
          <p:cNvPr id="26" name="Immagin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1754" y="5997795"/>
            <a:ext cx="1326232" cy="616518"/>
          </a:xfrm>
          <a:prstGeom prst="rect">
            <a:avLst/>
          </a:prstGeom>
        </p:spPr>
      </p:pic>
      <p:sp>
        <p:nvSpPr>
          <p:cNvPr id="28" name="Titolo 1"/>
          <p:cNvSpPr txBox="1">
            <a:spLocks/>
          </p:cNvSpPr>
          <p:nvPr/>
        </p:nvSpPr>
        <p:spPr>
          <a:xfrm>
            <a:off x="1556657" y="229027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 spc="-100" baseline="0">
                <a:solidFill>
                  <a:schemeClr val="tx2">
                    <a:satMod val="200000"/>
                  </a:schemeClr>
                </a:solidFill>
                <a:latin typeface="+mj-lt"/>
                <a:ea typeface="+mj-ea"/>
                <a:cs typeface="+mj-cs"/>
              </a:defRPr>
            </a:lvl1pPr>
            <a:extLst/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0" i="0" u="none" strike="noStrike" kern="1200" cap="none" spc="-10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onsolas"/>
                <a:ea typeface="+mj-ea"/>
                <a:cs typeface="+mj-cs"/>
              </a:rPr>
              <a:t>L’ambiente aeroportuale</a:t>
            </a:r>
            <a:r>
              <a:rPr kumimoji="0" lang="it-IT" sz="3200" b="0" i="0" u="none" strike="noStrike" kern="1200" cap="none" spc="-100" normalizeH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onsolas"/>
                <a:ea typeface="+mj-ea"/>
                <a:cs typeface="+mj-cs"/>
              </a:rPr>
              <a:t> integrato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0" i="0" u="sng" strike="noStrike" kern="1200" cap="none" spc="-10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onsolas"/>
              </a:rPr>
              <a:t>Verso </a:t>
            </a:r>
            <a:r>
              <a:rPr kumimoji="0" lang="it-IT" sz="2800" b="0" i="0" u="sng" strike="noStrike" kern="1200" cap="none" spc="-100" normalizeH="0" baseline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onsolas"/>
              </a:rPr>
              <a:t>Stakeholders</a:t>
            </a:r>
            <a:r>
              <a:rPr kumimoji="0" lang="it-IT" sz="2800" b="0" i="0" u="sng" strike="noStrike" kern="1200" cap="none" spc="-10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onsolas"/>
              </a:rPr>
              <a:t> esterni</a:t>
            </a:r>
            <a:endParaRPr kumimoji="0" lang="it-IT" sz="2800" b="0" i="0" u="sng" strike="noStrike" kern="1200" cap="none" spc="-10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onsolas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1077682" y="2012669"/>
            <a:ext cx="7913918" cy="40600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" algn="just" defTabSz="914400">
              <a:spcBef>
                <a:spcPts val="700"/>
              </a:spcBef>
              <a:buClr>
                <a:srgbClr val="D6ECFF"/>
              </a:buClr>
              <a:buSzPct val="95000"/>
            </a:pPr>
            <a:r>
              <a:rPr lang="it-IT" sz="2800" dirty="0">
                <a:latin typeface="Consolas" panose="020B0609020204030204" pitchFamily="49" charset="0"/>
              </a:rPr>
              <a:t>Se il target di capacità inespressa riguarda sottosistemi sotto il controllo di soggetti/enti esterni al </a:t>
            </a:r>
            <a:r>
              <a:rPr lang="it-IT" sz="2800" dirty="0" smtClean="0">
                <a:latin typeface="Consolas" panose="020B0609020204030204" pitchFamily="49" charset="0"/>
              </a:rPr>
              <a:t>Gestore, in quel caso allora, occorre </a:t>
            </a:r>
            <a:r>
              <a:rPr lang="it-IT" sz="2800" dirty="0">
                <a:latin typeface="Consolas" panose="020B0609020204030204" pitchFamily="49" charset="0"/>
              </a:rPr>
              <a:t>saper creare e mantenere utili sinergie dirette a sollecitare investimenti che portino ai necessari sviluppi infrastrutturali e/o </a:t>
            </a:r>
            <a:r>
              <a:rPr lang="it-IT" sz="2800" dirty="0" smtClean="0">
                <a:latin typeface="Consolas" panose="020B0609020204030204" pitchFamily="49" charset="0"/>
              </a:rPr>
              <a:t>funzionali.</a:t>
            </a:r>
            <a:endParaRPr lang="it-IT" sz="2800" dirty="0">
              <a:latin typeface="Consolas" panose="020B0609020204030204" pitchFamily="49" charset="0"/>
            </a:endParaRPr>
          </a:p>
          <a:p>
            <a:pPr marL="68580" lvl="0" defTabSz="914400">
              <a:spcBef>
                <a:spcPts val="700"/>
              </a:spcBef>
              <a:buClr>
                <a:srgbClr val="D6ECFF"/>
              </a:buClr>
              <a:buSzPct val="95000"/>
            </a:pPr>
            <a:endParaRPr lang="it-IT" sz="2800" b="1" u="sng" dirty="0">
              <a:latin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2981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993900" cy="4927600"/>
          </a:xfrm>
          <a:prstGeom prst="rect">
            <a:avLst/>
          </a:prstGeom>
        </p:spPr>
      </p:pic>
      <p:pic>
        <p:nvPicPr>
          <p:cNvPr id="26" name="Immagin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1754" y="5997795"/>
            <a:ext cx="1326232" cy="616518"/>
          </a:xfrm>
          <a:prstGeom prst="rect">
            <a:avLst/>
          </a:prstGeom>
        </p:spPr>
      </p:pic>
      <p:sp>
        <p:nvSpPr>
          <p:cNvPr id="28" name="Titolo 1"/>
          <p:cNvSpPr txBox="1">
            <a:spLocks/>
          </p:cNvSpPr>
          <p:nvPr/>
        </p:nvSpPr>
        <p:spPr>
          <a:xfrm>
            <a:off x="1556657" y="229027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 spc="-100" baseline="0">
                <a:solidFill>
                  <a:schemeClr val="tx2">
                    <a:satMod val="200000"/>
                  </a:schemeClr>
                </a:solidFill>
                <a:latin typeface="+mj-lt"/>
                <a:ea typeface="+mj-ea"/>
                <a:cs typeface="+mj-cs"/>
              </a:defRPr>
            </a:lvl1pPr>
            <a:extLst/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0" i="0" u="none" strike="noStrike" kern="1200" cap="none" spc="-10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onsolas"/>
                <a:ea typeface="+mj-ea"/>
                <a:cs typeface="+mj-cs"/>
              </a:rPr>
              <a:t>L’ambiente aeroportuale</a:t>
            </a:r>
            <a:r>
              <a:rPr kumimoji="0" lang="it-IT" sz="3200" b="0" i="0" u="none" strike="noStrike" kern="1200" cap="none" spc="-100" normalizeH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onsolas"/>
                <a:ea typeface="+mj-ea"/>
                <a:cs typeface="+mj-cs"/>
              </a:rPr>
              <a:t> integrato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0" i="0" u="sng" strike="noStrike" kern="1200" cap="none" spc="-10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onsolas"/>
              </a:rPr>
              <a:t>Verso </a:t>
            </a:r>
            <a:r>
              <a:rPr kumimoji="0" lang="it-IT" sz="2800" b="0" i="0" u="sng" strike="noStrike" kern="1200" cap="none" spc="-100" normalizeH="0" baseline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onsolas"/>
              </a:rPr>
              <a:t>Stakeholders</a:t>
            </a:r>
            <a:r>
              <a:rPr kumimoji="0" lang="it-IT" sz="2800" b="0" i="0" u="sng" strike="noStrike" kern="1200" cap="none" spc="-10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onsolas"/>
              </a:rPr>
              <a:t> interni</a:t>
            </a:r>
            <a:endParaRPr kumimoji="0" lang="it-IT" sz="2800" b="0" i="0" u="sng" strike="noStrike" kern="1200" cap="none" spc="-10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onsolas"/>
            </a:endParaRPr>
          </a:p>
        </p:txBody>
      </p:sp>
      <p:sp>
        <p:nvSpPr>
          <p:cNvPr id="6" name="Segnaposto contenuto 2"/>
          <p:cNvSpPr txBox="1">
            <a:spLocks/>
          </p:cNvSpPr>
          <p:nvPr/>
        </p:nvSpPr>
        <p:spPr>
          <a:xfrm>
            <a:off x="1262747" y="1460514"/>
            <a:ext cx="7772400" cy="5014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11480" indent="-342900" algn="l">
              <a:buClr>
                <a:schemeClr val="tx2">
                  <a:lumMod val="20000"/>
                  <a:lumOff val="80000"/>
                </a:schemeClr>
              </a:buClr>
              <a:buFont typeface="Wingdings" panose="05000000000000000000" pitchFamily="2" charset="2"/>
              <a:buChar char="Q"/>
            </a:pPr>
            <a:r>
              <a:rPr lang="it-IT" sz="2400" dirty="0" smtClean="0">
                <a:solidFill>
                  <a:schemeClr val="tx1"/>
                </a:solidFill>
                <a:latin typeface="Consolas" panose="020B0609020204030204" pitchFamily="49" charset="0"/>
              </a:rPr>
              <a:t>E’ possibile che, malgrado l’ottimale utilizzo di tutto il know-how di  pianificazione, vi possano essere periodi di gap tra l’adeguamento infrastrutturale e l’incremento di traffico atteso.</a:t>
            </a:r>
          </a:p>
          <a:p>
            <a:pPr marL="68580" algn="l"/>
            <a:endParaRPr lang="it-IT" sz="2400" dirty="0" smtClean="0">
              <a:solidFill>
                <a:schemeClr val="tx1"/>
              </a:solidFill>
              <a:latin typeface="Consolas" panose="020B0609020204030204" pitchFamily="49" charset="0"/>
            </a:endParaRPr>
          </a:p>
          <a:p>
            <a:pPr marL="411480" indent="-342900" algn="l">
              <a:buClr>
                <a:schemeClr val="tx2">
                  <a:lumMod val="20000"/>
                  <a:lumOff val="80000"/>
                </a:schemeClr>
              </a:buClr>
              <a:buFont typeface="Wingdings" panose="05000000000000000000" pitchFamily="2" charset="2"/>
              <a:buChar char="Q"/>
            </a:pPr>
            <a:r>
              <a:rPr lang="it-IT" sz="2400" dirty="0" smtClean="0">
                <a:solidFill>
                  <a:schemeClr val="tx1"/>
                </a:solidFill>
                <a:latin typeface="Consolas" panose="020B0609020204030204" pitchFamily="49" charset="0"/>
              </a:rPr>
              <a:t>Un efficace ed efficiente </a:t>
            </a:r>
            <a:r>
              <a:rPr lang="it-IT" sz="2400" u="sng" dirty="0" smtClean="0">
                <a:solidFill>
                  <a:schemeClr val="tx1"/>
                </a:solidFill>
                <a:latin typeface="Consolas" panose="020B0609020204030204" pitchFamily="49" charset="0"/>
              </a:rPr>
              <a:t>coordinamento</a:t>
            </a:r>
            <a:r>
              <a:rPr lang="it-IT" sz="2400" dirty="0" smtClean="0">
                <a:solidFill>
                  <a:schemeClr val="tx1"/>
                </a:solidFill>
                <a:latin typeface="Consolas" panose="020B0609020204030204" pitchFamily="49" charset="0"/>
              </a:rPr>
              <a:t> e </a:t>
            </a:r>
            <a:r>
              <a:rPr lang="it-IT" sz="2400" u="sng" dirty="0" smtClean="0">
                <a:solidFill>
                  <a:schemeClr val="tx1"/>
                </a:solidFill>
                <a:latin typeface="Consolas" panose="020B0609020204030204" pitchFamily="49" charset="0"/>
              </a:rPr>
              <a:t>controllo</a:t>
            </a:r>
            <a:r>
              <a:rPr lang="it-IT" sz="2400" dirty="0" smtClean="0">
                <a:solidFill>
                  <a:schemeClr val="tx1"/>
                </a:solidFill>
                <a:latin typeface="Consolas" panose="020B0609020204030204" pitchFamily="49" charset="0"/>
              </a:rPr>
              <a:t> degli operatori privati (</a:t>
            </a:r>
            <a:r>
              <a:rPr lang="it-IT" sz="2400" dirty="0" err="1" smtClean="0">
                <a:solidFill>
                  <a:schemeClr val="tx1"/>
                </a:solidFill>
                <a:latin typeface="Consolas" panose="020B0609020204030204" pitchFamily="49" charset="0"/>
              </a:rPr>
              <a:t>handlers</a:t>
            </a:r>
            <a:r>
              <a:rPr lang="it-IT" sz="2400" dirty="0" smtClean="0">
                <a:solidFill>
                  <a:schemeClr val="tx1"/>
                </a:solidFill>
                <a:latin typeface="Consolas" panose="020B0609020204030204" pitchFamily="49" charset="0"/>
              </a:rPr>
              <a:t>, </a:t>
            </a:r>
            <a:r>
              <a:rPr lang="it-IT" sz="2400" dirty="0" err="1" smtClean="0">
                <a:solidFill>
                  <a:schemeClr val="tx1"/>
                </a:solidFill>
                <a:latin typeface="Consolas" panose="020B0609020204030204" pitchFamily="49" charset="0"/>
              </a:rPr>
              <a:t>subconcessionari</a:t>
            </a:r>
            <a:r>
              <a:rPr lang="it-IT" sz="2400" dirty="0" smtClean="0">
                <a:solidFill>
                  <a:schemeClr val="tx1"/>
                </a:solidFill>
                <a:latin typeface="Consolas" panose="020B0609020204030204" pitchFamily="49" charset="0"/>
              </a:rPr>
              <a:t>, etc.) è uno strumento indispensabile per gestire l’eventuale gap in infrastrutture e  capacità.</a:t>
            </a:r>
            <a:endParaRPr lang="it-IT" sz="2400" dirty="0">
              <a:solidFill>
                <a:schemeClr val="tx1"/>
              </a:solidFill>
              <a:latin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0233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9336" y="6173993"/>
            <a:ext cx="1326232" cy="616518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2166257" cy="5367716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495" y="1218211"/>
            <a:ext cx="6322830" cy="4742122"/>
          </a:xfrm>
          <a:prstGeom prst="rect">
            <a:avLst/>
          </a:prstGeom>
        </p:spPr>
      </p:pic>
      <p:sp>
        <p:nvSpPr>
          <p:cNvPr id="8" name="Titolo 1"/>
          <p:cNvSpPr txBox="1">
            <a:spLocks/>
          </p:cNvSpPr>
          <p:nvPr/>
        </p:nvSpPr>
        <p:spPr>
          <a:xfrm>
            <a:off x="1643743" y="65737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 spc="-100" baseline="0">
                <a:solidFill>
                  <a:schemeClr val="tx2">
                    <a:satMod val="200000"/>
                  </a:schemeClr>
                </a:solidFill>
                <a:latin typeface="+mj-lt"/>
                <a:ea typeface="+mj-ea"/>
                <a:cs typeface="+mj-cs"/>
              </a:defRPr>
            </a:lvl1pPr>
            <a:extLst/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0" i="0" u="none" strike="noStrike" kern="1200" cap="none" spc="-10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onsolas"/>
                <a:ea typeface="+mj-ea"/>
                <a:cs typeface="+mj-cs"/>
              </a:rPr>
              <a:t>L’ambiente aeroportuale</a:t>
            </a:r>
            <a:r>
              <a:rPr kumimoji="0" lang="it-IT" sz="3200" b="0" i="0" u="none" strike="noStrike" kern="1200" cap="none" spc="-100" normalizeH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onsolas"/>
                <a:ea typeface="+mj-ea"/>
                <a:cs typeface="+mj-cs"/>
              </a:rPr>
              <a:t> integrato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0" i="0" u="sng" strike="noStrike" kern="1200" cap="none" spc="-10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onsolas"/>
              </a:rPr>
              <a:t>Verso </a:t>
            </a:r>
            <a:r>
              <a:rPr kumimoji="0" lang="it-IT" sz="2800" b="0" i="0" u="sng" strike="noStrike" kern="1200" cap="none" spc="-100" normalizeH="0" baseline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onsolas"/>
              </a:rPr>
              <a:t>Stakeholders</a:t>
            </a:r>
            <a:r>
              <a:rPr kumimoji="0" lang="it-IT" sz="2800" b="0" i="0" u="sng" strike="noStrike" kern="1200" cap="none" spc="-10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onsolas"/>
              </a:rPr>
              <a:t> interni</a:t>
            </a:r>
            <a:endParaRPr kumimoji="0" lang="it-IT" sz="2800" b="0" i="0" u="sng" strike="noStrike" kern="1200" cap="none" spc="-10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onsolas"/>
            </a:endParaRPr>
          </a:p>
        </p:txBody>
      </p:sp>
    </p:spTree>
    <p:extLst>
      <p:ext uri="{BB962C8B-B14F-4D97-AF65-F5344CB8AC3E}">
        <p14:creationId xmlns:p14="http://schemas.microsoft.com/office/powerpoint/2010/main" val="701865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9336" y="6173993"/>
            <a:ext cx="1326232" cy="616518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924734" cy="4769252"/>
          </a:xfrm>
          <a:prstGeom prst="rect">
            <a:avLst/>
          </a:prstGeom>
        </p:spPr>
      </p:pic>
      <p:pic>
        <p:nvPicPr>
          <p:cNvPr id="6146" name="Picture 2" descr="8857412923516978620362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4734" y="1068377"/>
            <a:ext cx="6696756" cy="5022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olo 1"/>
          <p:cNvSpPr txBox="1">
            <a:spLocks/>
          </p:cNvSpPr>
          <p:nvPr/>
        </p:nvSpPr>
        <p:spPr>
          <a:xfrm>
            <a:off x="1556657" y="11311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 spc="-100" baseline="0">
                <a:solidFill>
                  <a:schemeClr val="tx2">
                    <a:satMod val="200000"/>
                  </a:schemeClr>
                </a:solidFill>
                <a:latin typeface="+mj-lt"/>
                <a:ea typeface="+mj-ea"/>
                <a:cs typeface="+mj-cs"/>
              </a:defRPr>
            </a:lvl1pPr>
            <a:extLst/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0" i="0" u="none" strike="noStrike" kern="1200" cap="none" spc="-10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onsolas"/>
                <a:ea typeface="+mj-ea"/>
                <a:cs typeface="+mj-cs"/>
              </a:rPr>
              <a:t>L’ambiente aeroportuale</a:t>
            </a:r>
            <a:r>
              <a:rPr kumimoji="0" lang="it-IT" sz="3200" b="0" i="0" u="none" strike="noStrike" kern="1200" cap="none" spc="-100" normalizeH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onsolas"/>
                <a:ea typeface="+mj-ea"/>
                <a:cs typeface="+mj-cs"/>
              </a:rPr>
              <a:t> integrato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0" i="0" u="sng" strike="noStrike" kern="1200" cap="none" spc="-10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onsolas"/>
              </a:rPr>
              <a:t>Verso </a:t>
            </a:r>
            <a:r>
              <a:rPr kumimoji="0" lang="it-IT" sz="2800" b="0" i="0" u="sng" strike="noStrike" kern="1200" cap="none" spc="-100" normalizeH="0" baseline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onsolas"/>
              </a:rPr>
              <a:t>Stakeholders</a:t>
            </a:r>
            <a:r>
              <a:rPr kumimoji="0" lang="it-IT" sz="2800" b="0" i="0" u="sng" strike="noStrike" kern="1200" cap="none" spc="-10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onsolas"/>
              </a:rPr>
              <a:t> interni</a:t>
            </a:r>
            <a:endParaRPr kumimoji="0" lang="it-IT" sz="2800" b="0" i="0" u="sng" strike="noStrike" kern="1200" cap="none" spc="-10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onsolas"/>
            </a:endParaRPr>
          </a:p>
        </p:txBody>
      </p:sp>
    </p:spTree>
    <p:extLst>
      <p:ext uri="{BB962C8B-B14F-4D97-AF65-F5344CB8AC3E}">
        <p14:creationId xmlns:p14="http://schemas.microsoft.com/office/powerpoint/2010/main" val="3533150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993900" cy="4927600"/>
          </a:xfrm>
          <a:prstGeom prst="rect">
            <a:avLst/>
          </a:prstGeom>
        </p:spPr>
      </p:pic>
      <p:pic>
        <p:nvPicPr>
          <p:cNvPr id="26" name="Immagin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1754" y="5997795"/>
            <a:ext cx="1326232" cy="616518"/>
          </a:xfrm>
          <a:prstGeom prst="rect">
            <a:avLst/>
          </a:prstGeom>
        </p:spPr>
      </p:pic>
      <p:sp>
        <p:nvSpPr>
          <p:cNvPr id="28" name="Titolo 1"/>
          <p:cNvSpPr txBox="1">
            <a:spLocks/>
          </p:cNvSpPr>
          <p:nvPr/>
        </p:nvSpPr>
        <p:spPr>
          <a:xfrm>
            <a:off x="1556657" y="229027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 spc="-100" baseline="0">
                <a:solidFill>
                  <a:schemeClr val="tx2">
                    <a:satMod val="200000"/>
                  </a:schemeClr>
                </a:solidFill>
                <a:latin typeface="+mj-lt"/>
                <a:ea typeface="+mj-ea"/>
                <a:cs typeface="+mj-cs"/>
              </a:defRPr>
            </a:lvl1pPr>
            <a:extLst/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0" i="0" u="none" strike="noStrike" kern="1200" cap="none" spc="-10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onsolas"/>
                <a:ea typeface="+mj-ea"/>
                <a:cs typeface="+mj-cs"/>
              </a:rPr>
              <a:t>L’ambiente aeroportuale</a:t>
            </a:r>
            <a:r>
              <a:rPr kumimoji="0" lang="it-IT" sz="3200" b="0" i="0" u="none" strike="noStrike" kern="1200" cap="none" spc="-100" normalizeH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onsolas"/>
                <a:ea typeface="+mj-ea"/>
                <a:cs typeface="+mj-cs"/>
              </a:rPr>
              <a:t> integrato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0" i="0" u="sng" strike="noStrike" kern="1200" cap="none" spc="-10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onsolas"/>
              </a:rPr>
              <a:t>Senza dimenticare…</a:t>
            </a:r>
            <a:endParaRPr kumimoji="0" lang="it-IT" sz="2800" b="0" i="0" u="sng" strike="noStrike" kern="1200" cap="none" spc="-10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onsolas"/>
            </a:endParaRPr>
          </a:p>
        </p:txBody>
      </p:sp>
      <p:sp>
        <p:nvSpPr>
          <p:cNvPr id="6" name="Segnaposto contenuto 2"/>
          <p:cNvSpPr txBox="1">
            <a:spLocks/>
          </p:cNvSpPr>
          <p:nvPr/>
        </p:nvSpPr>
        <p:spPr>
          <a:xfrm>
            <a:off x="1251860" y="1696474"/>
            <a:ext cx="7772400" cy="4572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2800" dirty="0" smtClean="0">
                <a:solidFill>
                  <a:schemeClr val="tx1"/>
                </a:solidFill>
                <a:latin typeface="Consolas" panose="020B0609020204030204" pitchFamily="49" charset="0"/>
              </a:rPr>
              <a:t>Le richieste dell’Autorità di regolazione, vigilanza e controllo:</a:t>
            </a:r>
          </a:p>
          <a:p>
            <a:pPr marL="68580"/>
            <a:r>
              <a:rPr lang="it-IT" sz="2800" b="1" u="sng" dirty="0" smtClean="0">
                <a:solidFill>
                  <a:schemeClr val="tx1"/>
                </a:solidFill>
                <a:latin typeface="Consolas" panose="020B0609020204030204" pitchFamily="49" charset="0"/>
              </a:rPr>
              <a:t>Contratto di programma</a:t>
            </a:r>
            <a:endParaRPr lang="it-IT" sz="2800" dirty="0" smtClean="0">
              <a:solidFill>
                <a:schemeClr val="tx1"/>
              </a:solidFill>
              <a:latin typeface="Consolas" panose="020B0609020204030204" pitchFamily="49" charset="0"/>
            </a:endParaRPr>
          </a:p>
          <a:p>
            <a:endParaRPr lang="it-IT" sz="2800" b="1" u="sng" dirty="0" smtClean="0">
              <a:solidFill>
                <a:schemeClr val="tx1"/>
              </a:solidFill>
              <a:latin typeface="Consolas" panose="020B0609020204030204" pitchFamily="49" charset="0"/>
            </a:endParaRPr>
          </a:p>
          <a:p>
            <a:pPr algn="just"/>
            <a:r>
              <a:rPr lang="it-IT" sz="2800" dirty="0" smtClean="0">
                <a:solidFill>
                  <a:schemeClr val="tx1"/>
                </a:solidFill>
                <a:latin typeface="Consolas" panose="020B0609020204030204" pitchFamily="49" charset="0"/>
              </a:rPr>
              <a:t>Le esigenze di qualità dei servizi offerti in quanto infrastruttura aperta al pubblico</a:t>
            </a:r>
          </a:p>
          <a:p>
            <a:pPr marL="68580"/>
            <a:r>
              <a:rPr lang="it-IT" sz="2800" b="1" u="sng" dirty="0" smtClean="0">
                <a:solidFill>
                  <a:schemeClr val="tx1"/>
                </a:solidFill>
                <a:latin typeface="Consolas" panose="020B0609020204030204" pitchFamily="49" charset="0"/>
              </a:rPr>
              <a:t>Carta dei servizi</a:t>
            </a:r>
            <a:endParaRPr lang="it-IT" sz="2800" b="1" u="sng" dirty="0">
              <a:solidFill>
                <a:schemeClr val="tx1"/>
              </a:solidFill>
              <a:latin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9300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993900" cy="4927600"/>
          </a:xfrm>
          <a:prstGeom prst="rect">
            <a:avLst/>
          </a:prstGeom>
        </p:spPr>
      </p:pic>
      <p:pic>
        <p:nvPicPr>
          <p:cNvPr id="26" name="Immagin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1754" y="5997795"/>
            <a:ext cx="1326232" cy="616518"/>
          </a:xfrm>
          <a:prstGeom prst="rect">
            <a:avLst/>
          </a:prstGeom>
        </p:spPr>
      </p:pic>
      <p:sp>
        <p:nvSpPr>
          <p:cNvPr id="28" name="Titolo 1"/>
          <p:cNvSpPr txBox="1">
            <a:spLocks/>
          </p:cNvSpPr>
          <p:nvPr/>
        </p:nvSpPr>
        <p:spPr>
          <a:xfrm>
            <a:off x="1556657" y="229027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 spc="-100" baseline="0">
                <a:solidFill>
                  <a:schemeClr val="tx2">
                    <a:satMod val="200000"/>
                  </a:schemeClr>
                </a:solidFill>
                <a:latin typeface="+mj-lt"/>
                <a:ea typeface="+mj-ea"/>
                <a:cs typeface="+mj-cs"/>
              </a:defRPr>
            </a:lvl1pPr>
            <a:extLst/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0" i="0" u="none" strike="noStrike" kern="1200" cap="none" spc="-10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onsolas"/>
                <a:ea typeface="+mj-ea"/>
                <a:cs typeface="+mj-cs"/>
              </a:rPr>
              <a:t>Il caso Catania</a:t>
            </a:r>
            <a:endParaRPr lang="it-IT" sz="3200" dirty="0">
              <a:solidFill>
                <a:srgbClr val="00B0F0"/>
              </a:solidFill>
              <a:latin typeface="Consola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0" u="sng" strike="noStrike" kern="1200" cap="none" spc="-10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onsolas"/>
              </a:rPr>
              <a:t>La complessità riferita</a:t>
            </a:r>
            <a:r>
              <a:rPr kumimoji="0" lang="it-IT" sz="2400" b="0" i="0" u="sng" strike="noStrike" kern="1200" cap="none" spc="-100" normalizeH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onsolas"/>
              </a:rPr>
              <a:t> a Catania Fontanarossa</a:t>
            </a:r>
            <a:endParaRPr kumimoji="0" lang="it-IT" sz="2400" b="0" i="0" u="sng" strike="noStrike" kern="1200" cap="none" spc="-10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onsolas"/>
            </a:endParaRPr>
          </a:p>
        </p:txBody>
      </p:sp>
      <p:sp>
        <p:nvSpPr>
          <p:cNvPr id="6" name="Ovale 5"/>
          <p:cNvSpPr/>
          <p:nvPr/>
        </p:nvSpPr>
        <p:spPr>
          <a:xfrm>
            <a:off x="4824874" y="2512095"/>
            <a:ext cx="914400" cy="9144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dirty="0"/>
              <a:t>SAC</a:t>
            </a:r>
          </a:p>
        </p:txBody>
      </p:sp>
      <p:sp>
        <p:nvSpPr>
          <p:cNvPr id="8" name="Ovale 7"/>
          <p:cNvSpPr/>
          <p:nvPr/>
        </p:nvSpPr>
        <p:spPr>
          <a:xfrm>
            <a:off x="1556656" y="1597695"/>
            <a:ext cx="1493169" cy="108116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dirty="0"/>
              <a:t>A.M.</a:t>
            </a:r>
          </a:p>
        </p:txBody>
      </p:sp>
      <p:sp>
        <p:nvSpPr>
          <p:cNvPr id="9" name="Ovale 8"/>
          <p:cNvSpPr/>
          <p:nvPr/>
        </p:nvSpPr>
        <p:spPr>
          <a:xfrm>
            <a:off x="1556657" y="4017298"/>
            <a:ext cx="1493167" cy="106633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dirty="0"/>
              <a:t>ENAV</a:t>
            </a:r>
          </a:p>
        </p:txBody>
      </p:sp>
      <p:sp>
        <p:nvSpPr>
          <p:cNvPr id="10" name="Ovale 9"/>
          <p:cNvSpPr/>
          <p:nvPr/>
        </p:nvSpPr>
        <p:spPr>
          <a:xfrm>
            <a:off x="7514322" y="1597694"/>
            <a:ext cx="1440160" cy="1081165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Comune</a:t>
            </a:r>
          </a:p>
        </p:txBody>
      </p:sp>
      <p:sp>
        <p:nvSpPr>
          <p:cNvPr id="11" name="Ovale 10"/>
          <p:cNvSpPr/>
          <p:nvPr/>
        </p:nvSpPr>
        <p:spPr>
          <a:xfrm>
            <a:off x="7652657" y="4047527"/>
            <a:ext cx="1382486" cy="1036101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Regione</a:t>
            </a:r>
          </a:p>
        </p:txBody>
      </p:sp>
      <p:sp>
        <p:nvSpPr>
          <p:cNvPr id="12" name="Ovale 11"/>
          <p:cNvSpPr/>
          <p:nvPr/>
        </p:nvSpPr>
        <p:spPr>
          <a:xfrm>
            <a:off x="4824874" y="4751365"/>
            <a:ext cx="1105272" cy="914400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ENAC</a:t>
            </a:r>
          </a:p>
        </p:txBody>
      </p:sp>
      <p:cxnSp>
        <p:nvCxnSpPr>
          <p:cNvPr id="13" name="Connettore 1 12"/>
          <p:cNvCxnSpPr>
            <a:stCxn id="8" idx="6"/>
            <a:endCxn id="6" idx="2"/>
          </p:cNvCxnSpPr>
          <p:nvPr/>
        </p:nvCxnSpPr>
        <p:spPr>
          <a:xfrm>
            <a:off x="3049825" y="2138277"/>
            <a:ext cx="1775049" cy="83101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1 13"/>
          <p:cNvCxnSpPr>
            <a:stCxn id="9" idx="6"/>
            <a:endCxn id="6" idx="2"/>
          </p:cNvCxnSpPr>
          <p:nvPr/>
        </p:nvCxnSpPr>
        <p:spPr>
          <a:xfrm flipV="1">
            <a:off x="3049824" y="2969295"/>
            <a:ext cx="1775050" cy="158116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1 14"/>
          <p:cNvCxnSpPr>
            <a:stCxn id="10" idx="2"/>
            <a:endCxn id="6" idx="6"/>
          </p:cNvCxnSpPr>
          <p:nvPr/>
        </p:nvCxnSpPr>
        <p:spPr>
          <a:xfrm flipH="1">
            <a:off x="5739274" y="2138277"/>
            <a:ext cx="1775048" cy="83101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1 15"/>
          <p:cNvCxnSpPr>
            <a:stCxn id="11" idx="2"/>
            <a:endCxn id="6" idx="6"/>
          </p:cNvCxnSpPr>
          <p:nvPr/>
        </p:nvCxnSpPr>
        <p:spPr>
          <a:xfrm flipH="1" flipV="1">
            <a:off x="5739274" y="2969295"/>
            <a:ext cx="1913383" cy="159628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1 16"/>
          <p:cNvCxnSpPr>
            <a:stCxn id="6" idx="4"/>
            <a:endCxn id="12" idx="0"/>
          </p:cNvCxnSpPr>
          <p:nvPr/>
        </p:nvCxnSpPr>
        <p:spPr>
          <a:xfrm>
            <a:off x="5282074" y="3426495"/>
            <a:ext cx="95436" cy="132487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1 17"/>
          <p:cNvCxnSpPr>
            <a:stCxn id="12" idx="2"/>
            <a:endCxn id="9" idx="6"/>
          </p:cNvCxnSpPr>
          <p:nvPr/>
        </p:nvCxnSpPr>
        <p:spPr>
          <a:xfrm flipH="1" flipV="1">
            <a:off x="3049824" y="4550463"/>
            <a:ext cx="1775050" cy="65810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ttore 1 18"/>
          <p:cNvCxnSpPr>
            <a:stCxn id="12" idx="2"/>
            <a:endCxn id="8" idx="6"/>
          </p:cNvCxnSpPr>
          <p:nvPr/>
        </p:nvCxnSpPr>
        <p:spPr>
          <a:xfrm flipH="1" flipV="1">
            <a:off x="3049825" y="2138277"/>
            <a:ext cx="1775049" cy="30702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ttore 1 19"/>
          <p:cNvCxnSpPr>
            <a:stCxn id="9" idx="0"/>
            <a:endCxn id="8" idx="4"/>
          </p:cNvCxnSpPr>
          <p:nvPr/>
        </p:nvCxnSpPr>
        <p:spPr>
          <a:xfrm flipV="1">
            <a:off x="2303241" y="2678859"/>
            <a:ext cx="0" cy="133843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ttore 1 20"/>
          <p:cNvCxnSpPr>
            <a:stCxn id="12" idx="6"/>
            <a:endCxn id="11" idx="2"/>
          </p:cNvCxnSpPr>
          <p:nvPr/>
        </p:nvCxnSpPr>
        <p:spPr>
          <a:xfrm flipV="1">
            <a:off x="5930146" y="4565578"/>
            <a:ext cx="1722511" cy="6429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ttore 1 21"/>
          <p:cNvCxnSpPr>
            <a:stCxn id="10" idx="4"/>
            <a:endCxn id="11" idx="0"/>
          </p:cNvCxnSpPr>
          <p:nvPr/>
        </p:nvCxnSpPr>
        <p:spPr>
          <a:xfrm>
            <a:off x="8234402" y="2678859"/>
            <a:ext cx="109498" cy="136866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ttore 1 22"/>
          <p:cNvCxnSpPr>
            <a:stCxn id="12" idx="7"/>
            <a:endCxn id="10" idx="4"/>
          </p:cNvCxnSpPr>
          <p:nvPr/>
        </p:nvCxnSpPr>
        <p:spPr>
          <a:xfrm flipV="1">
            <a:off x="5768283" y="2678859"/>
            <a:ext cx="2466119" cy="220641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5212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993900" cy="4927600"/>
          </a:xfrm>
          <a:prstGeom prst="rect">
            <a:avLst/>
          </a:prstGeom>
        </p:spPr>
      </p:pic>
      <p:pic>
        <p:nvPicPr>
          <p:cNvPr id="26" name="Immagin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1754" y="5997795"/>
            <a:ext cx="1326232" cy="616518"/>
          </a:xfrm>
          <a:prstGeom prst="rect">
            <a:avLst/>
          </a:prstGeom>
        </p:spPr>
      </p:pic>
      <p:sp>
        <p:nvSpPr>
          <p:cNvPr id="28" name="Titolo 1"/>
          <p:cNvSpPr txBox="1">
            <a:spLocks/>
          </p:cNvSpPr>
          <p:nvPr/>
        </p:nvSpPr>
        <p:spPr>
          <a:xfrm>
            <a:off x="1556657" y="229027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 spc="-100" baseline="0">
                <a:solidFill>
                  <a:schemeClr val="tx2">
                    <a:satMod val="200000"/>
                  </a:schemeClr>
                </a:solidFill>
                <a:latin typeface="+mj-lt"/>
                <a:ea typeface="+mj-ea"/>
                <a:cs typeface="+mj-cs"/>
              </a:defRPr>
            </a:lvl1pPr>
            <a:extLst/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0" i="0" u="none" strike="noStrike" kern="1200" cap="none" spc="-10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onsolas"/>
                <a:ea typeface="+mj-ea"/>
                <a:cs typeface="+mj-cs"/>
              </a:rPr>
              <a:t>Il caso Catania</a:t>
            </a:r>
            <a:endParaRPr lang="it-IT" sz="3200" dirty="0">
              <a:solidFill>
                <a:srgbClr val="00B0F0"/>
              </a:solidFill>
              <a:latin typeface="Consola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0" u="sng" strike="noStrike" kern="1200" cap="none" spc="-10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onsolas"/>
              </a:rPr>
              <a:t>Qualche dato di esperienza</a:t>
            </a:r>
            <a:endParaRPr kumimoji="0" lang="it-IT" sz="2400" b="0" i="0" u="sng" strike="noStrike" kern="1200" cap="none" spc="-10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onsolas"/>
            </a:endParaRPr>
          </a:p>
        </p:txBody>
      </p:sp>
      <p:sp>
        <p:nvSpPr>
          <p:cNvPr id="24" name="Segnaposto contenuto 2"/>
          <p:cNvSpPr txBox="1">
            <a:spLocks/>
          </p:cNvSpPr>
          <p:nvPr/>
        </p:nvSpPr>
        <p:spPr>
          <a:xfrm>
            <a:off x="947059" y="1990388"/>
            <a:ext cx="8077200" cy="4572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2500" b="1" dirty="0" smtClean="0">
                <a:solidFill>
                  <a:schemeClr val="tx1"/>
                </a:solidFill>
                <a:latin typeface="Consolas" panose="020B0609020204030204" pitchFamily="49" charset="0"/>
              </a:rPr>
              <a:t>Tre colli di bottiglia di Catania</a:t>
            </a:r>
          </a:p>
          <a:p>
            <a:endParaRPr lang="it-IT" sz="2500" dirty="0" smtClean="0">
              <a:solidFill>
                <a:schemeClr val="tx1"/>
              </a:solidFill>
              <a:latin typeface="Consolas" panose="020B0609020204030204" pitchFamily="49" charset="0"/>
            </a:endParaRPr>
          </a:p>
          <a:p>
            <a:pPr marL="457200" indent="-457200" algn="just">
              <a:buClr>
                <a:schemeClr val="accent5">
                  <a:lumMod val="20000"/>
                  <a:lumOff val="80000"/>
                </a:schemeClr>
              </a:buClr>
              <a:buFont typeface="Wingdings" panose="05000000000000000000" pitchFamily="2" charset="2"/>
              <a:buChar char="Q"/>
            </a:pPr>
            <a:r>
              <a:rPr lang="it-IT" sz="2500" dirty="0" smtClean="0">
                <a:solidFill>
                  <a:schemeClr val="tx1"/>
                </a:solidFill>
                <a:latin typeface="Consolas" panose="020B0609020204030204" pitchFamily="49" charset="0"/>
              </a:rPr>
              <a:t>ATC: due differenti fornitori (A.M. per il CTR e ENAV per l’ATZ);</a:t>
            </a:r>
          </a:p>
          <a:p>
            <a:pPr marL="457200" indent="-457200" algn="l">
              <a:buClr>
                <a:schemeClr val="accent5">
                  <a:lumMod val="20000"/>
                  <a:lumOff val="80000"/>
                </a:schemeClr>
              </a:buClr>
              <a:buFont typeface="Wingdings" panose="05000000000000000000" pitchFamily="2" charset="2"/>
              <a:buChar char="Q"/>
            </a:pPr>
            <a:r>
              <a:rPr lang="it-IT" sz="2500" dirty="0" smtClean="0">
                <a:solidFill>
                  <a:schemeClr val="tx1"/>
                </a:solidFill>
                <a:latin typeface="Consolas" panose="020B0609020204030204" pitchFamily="49" charset="0"/>
              </a:rPr>
              <a:t>Accesso via superficie: enti territoriali per viabilità, R.F.I. e Ferrovia Circumetnea per intermodalità;</a:t>
            </a:r>
          </a:p>
          <a:p>
            <a:pPr marL="457200" indent="-457200" algn="l">
              <a:buClr>
                <a:schemeClr val="accent5">
                  <a:lumMod val="20000"/>
                  <a:lumOff val="80000"/>
                </a:schemeClr>
              </a:buClr>
              <a:buFont typeface="Wingdings" panose="05000000000000000000" pitchFamily="2" charset="2"/>
              <a:buChar char="Q"/>
            </a:pPr>
            <a:r>
              <a:rPr lang="it-IT" sz="2500" dirty="0" smtClean="0">
                <a:solidFill>
                  <a:schemeClr val="tx1"/>
                </a:solidFill>
                <a:latin typeface="Consolas" panose="020B0609020204030204" pitchFamily="49" charset="0"/>
              </a:rPr>
              <a:t>Pista: voli commerciali, voli di stato, voli scuola.</a:t>
            </a:r>
            <a:endParaRPr lang="it-IT" sz="2500" dirty="0">
              <a:solidFill>
                <a:schemeClr val="tx1"/>
              </a:solidFill>
              <a:latin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3573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993900" cy="4927600"/>
          </a:xfrm>
          <a:prstGeom prst="rect">
            <a:avLst/>
          </a:prstGeom>
        </p:spPr>
      </p:pic>
      <p:pic>
        <p:nvPicPr>
          <p:cNvPr id="26" name="Immagin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1754" y="5997795"/>
            <a:ext cx="1326232" cy="616518"/>
          </a:xfrm>
          <a:prstGeom prst="rect">
            <a:avLst/>
          </a:prstGeom>
        </p:spPr>
      </p:pic>
      <p:sp>
        <p:nvSpPr>
          <p:cNvPr id="28" name="Titolo 1"/>
          <p:cNvSpPr txBox="1">
            <a:spLocks/>
          </p:cNvSpPr>
          <p:nvPr/>
        </p:nvSpPr>
        <p:spPr>
          <a:xfrm>
            <a:off x="1436911" y="294343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 spc="-100" baseline="0">
                <a:solidFill>
                  <a:schemeClr val="tx2">
                    <a:satMod val="200000"/>
                  </a:schemeClr>
                </a:solidFill>
                <a:latin typeface="+mj-lt"/>
                <a:ea typeface="+mj-ea"/>
                <a:cs typeface="+mj-cs"/>
              </a:defRPr>
            </a:lvl1pPr>
            <a:extLst/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0" i="0" u="none" strike="noStrike" kern="1200" cap="none" spc="-10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onsolas"/>
                <a:ea typeface="+mj-ea"/>
                <a:cs typeface="+mj-cs"/>
              </a:rPr>
              <a:t>Criticità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sng" strike="noStrike" kern="1200" cap="none" spc="-10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onsolas"/>
            </a:endParaRPr>
          </a:p>
        </p:txBody>
      </p:sp>
      <p:sp>
        <p:nvSpPr>
          <p:cNvPr id="6" name="Segnaposto contenuto 2"/>
          <p:cNvSpPr txBox="1">
            <a:spLocks/>
          </p:cNvSpPr>
          <p:nvPr/>
        </p:nvSpPr>
        <p:spPr>
          <a:xfrm>
            <a:off x="1371600" y="1290533"/>
            <a:ext cx="7772400" cy="5086800"/>
          </a:xfrm>
          <a:prstGeom prst="rect">
            <a:avLst/>
          </a:prstGeom>
        </p:spPr>
        <p:txBody>
          <a:bodyPr vert="horz">
            <a:noAutofit/>
          </a:bodyPr>
          <a:lstStyle>
            <a:lvl1pPr marL="411480" indent="-342900" algn="l" rtl="0" eaLnBrk="1" latinLnBrk="0" hangingPunct="1">
              <a:spcBef>
                <a:spcPts val="700"/>
              </a:spcBef>
              <a:buClr>
                <a:schemeClr val="tx2"/>
              </a:buClr>
              <a:buSzPct val="95000"/>
              <a:buFont typeface="Wingdings"/>
              <a:buChar char="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0664" indent="-28575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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/>
              <a:buChar char="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61872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3"/>
              <a:buChar char="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1328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9928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19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93976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D6ECFF"/>
              </a:buClr>
              <a:buSzPct val="95000"/>
              <a:buFont typeface="Wingdings" panose="05000000000000000000" pitchFamily="2" charset="2"/>
              <a:buChar char="Q"/>
              <a:tabLst/>
              <a:defRPr/>
            </a:pPr>
            <a:r>
              <a:rPr kumimoji="0" lang="it-IT" sz="23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onsolas" panose="020B0609020204030204" pitchFamily="49" charset="0"/>
              </a:rPr>
              <a:t>Pista e spazio aereo</a:t>
            </a:r>
            <a:r>
              <a:rPr kumimoji="0" lang="it-IT" sz="23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onsolas" panose="020B0609020204030204" pitchFamily="49" charset="0"/>
              </a:rPr>
              <a:t>: aumentare il numero di piste non porterebbe ad un automatico incremento della capacità oraria del subsistema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D6ECFF"/>
              </a:buClr>
              <a:buSzPct val="95000"/>
              <a:buFont typeface="Wingdings" panose="05000000000000000000" pitchFamily="2" charset="2"/>
              <a:buChar char="Q"/>
              <a:tabLst/>
              <a:defRPr/>
            </a:pPr>
            <a:r>
              <a:rPr kumimoji="0" lang="it-IT" sz="23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onsolas" panose="020B0609020204030204" pitchFamily="49" charset="0"/>
              </a:rPr>
              <a:t>se i fornitori di servizi ATC non adeguano anch’essi la loro parte di capacità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D6ECFF"/>
              </a:buClr>
              <a:buSzPct val="95000"/>
              <a:buFont typeface="Wingdings" panose="05000000000000000000" pitchFamily="2" charset="2"/>
              <a:buChar char="Q"/>
              <a:tabLst/>
              <a:defRPr/>
            </a:pPr>
            <a:r>
              <a:rPr kumimoji="0" lang="it-IT" sz="23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onsolas" panose="020B0609020204030204" pitchFamily="49" charset="0"/>
              </a:rPr>
              <a:t>Pluralità tipologie di traffico aereo:</a:t>
            </a:r>
            <a:r>
              <a:rPr kumimoji="0" lang="it-IT" sz="23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onsolas" panose="020B0609020204030204" pitchFamily="49" charset="0"/>
              </a:rPr>
              <a:t> voli scuola e voli di stato (militari)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D6ECFF"/>
              </a:buClr>
              <a:buSzPct val="95000"/>
              <a:buFont typeface="Wingdings" panose="05000000000000000000" pitchFamily="2" charset="2"/>
              <a:buChar char="Q"/>
              <a:tabLst/>
              <a:defRPr/>
            </a:pPr>
            <a:r>
              <a:rPr kumimoji="0" lang="it-IT" sz="23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onsolas" panose="020B0609020204030204" pitchFamily="49" charset="0"/>
              </a:rPr>
              <a:t>Accessi</a:t>
            </a:r>
            <a:r>
              <a:rPr kumimoji="0" lang="it-IT" sz="23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onsolas" panose="020B0609020204030204" pitchFamily="49" charset="0"/>
              </a:rPr>
              <a:t>: ampliare la viabilità interna non migliora l’accessibilità se non si  sviluppa in parallelo l’intermodalità e l’ampliamento della viabilità territoriale</a:t>
            </a:r>
            <a:endParaRPr kumimoji="0" lang="it-IT" sz="23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2670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993900" cy="4927600"/>
          </a:xfrm>
          <a:prstGeom prst="rect">
            <a:avLst/>
          </a:prstGeom>
        </p:spPr>
      </p:pic>
      <p:pic>
        <p:nvPicPr>
          <p:cNvPr id="26" name="Immagin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1754" y="5997795"/>
            <a:ext cx="1326232" cy="616518"/>
          </a:xfrm>
          <a:prstGeom prst="rect">
            <a:avLst/>
          </a:prstGeom>
        </p:spPr>
      </p:pic>
      <p:sp>
        <p:nvSpPr>
          <p:cNvPr id="28" name="Titolo 1"/>
          <p:cNvSpPr txBox="1">
            <a:spLocks/>
          </p:cNvSpPr>
          <p:nvPr/>
        </p:nvSpPr>
        <p:spPr>
          <a:xfrm>
            <a:off x="1436911" y="294343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 spc="-100" baseline="0">
                <a:solidFill>
                  <a:schemeClr val="tx2">
                    <a:satMod val="200000"/>
                  </a:schemeClr>
                </a:solidFill>
                <a:latin typeface="+mj-lt"/>
                <a:ea typeface="+mj-ea"/>
                <a:cs typeface="+mj-cs"/>
              </a:defRPr>
            </a:lvl1pPr>
            <a:extLst/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0" i="0" u="none" strike="noStrike" kern="1200" cap="none" spc="-10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onsolas"/>
                <a:ea typeface="+mj-ea"/>
                <a:cs typeface="+mj-cs"/>
              </a:rPr>
              <a:t>Opportunità</a:t>
            </a:r>
            <a:endParaRPr kumimoji="0" lang="it-IT" sz="2400" b="0" i="0" u="sng" strike="noStrike" kern="1200" cap="none" spc="-10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onsolas"/>
            </a:endParaRPr>
          </a:p>
        </p:txBody>
      </p:sp>
      <p:sp>
        <p:nvSpPr>
          <p:cNvPr id="8" name="Segnaposto contenuto 2"/>
          <p:cNvSpPr txBox="1">
            <a:spLocks/>
          </p:cNvSpPr>
          <p:nvPr/>
        </p:nvSpPr>
        <p:spPr>
          <a:xfrm>
            <a:off x="1371600" y="1317269"/>
            <a:ext cx="7772400" cy="45720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411480" indent="-342900" algn="l" rtl="0" eaLnBrk="1" latinLnBrk="0" hangingPunct="1">
              <a:spcBef>
                <a:spcPts val="700"/>
              </a:spcBef>
              <a:buClr>
                <a:schemeClr val="tx2"/>
              </a:buClr>
              <a:buSzPct val="95000"/>
              <a:buFont typeface="Wingdings"/>
              <a:buChar char="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0664" indent="-28575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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/>
              <a:buChar char="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61872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3"/>
              <a:buChar char="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1328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9928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19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93976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D6ECFF"/>
              </a:buClr>
              <a:buSzPct val="95000"/>
              <a:buFont typeface="Wingdings" panose="05000000000000000000" pitchFamily="2" charset="2"/>
              <a:buChar char="Q"/>
              <a:tabLst/>
              <a:defRPr/>
            </a:pP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onsolas" panose="020B0609020204030204" pitchFamily="49" charset="0"/>
              </a:rPr>
              <a:t>Pista e spazio aereo</a:t>
            </a:r>
            <a:r>
              <a:rPr kumimoji="0" lang="it-IT" sz="2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onsolas" panose="020B0609020204030204" pitchFamily="49" charset="0"/>
              </a:rPr>
              <a:t>: nuove procedure nel CTR, aumento della capacità oraria;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D6ECFF"/>
              </a:buClr>
              <a:buSzPct val="95000"/>
              <a:buFont typeface="Wingdings" panose="05000000000000000000" pitchFamily="2" charset="2"/>
              <a:buChar char="Q"/>
              <a:tabLst/>
              <a:defRPr/>
            </a:pP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onsolas" panose="020B0609020204030204" pitchFamily="49" charset="0"/>
              </a:rPr>
              <a:t>Traffico aereo: </a:t>
            </a:r>
            <a:r>
              <a:rPr kumimoji="0" lang="it-IT" sz="2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onsolas" panose="020B0609020204030204" pitchFamily="49" charset="0"/>
              </a:rPr>
              <a:t>autodisciplina dei voli scuola;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D6ECFF"/>
              </a:buClr>
              <a:buSzPct val="95000"/>
              <a:buFont typeface="Wingdings" panose="05000000000000000000" pitchFamily="2" charset="2"/>
              <a:buChar char="Q"/>
              <a:tabLst/>
              <a:defRPr/>
            </a:pP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onsolas" panose="020B0609020204030204" pitchFamily="49" charset="0"/>
              </a:rPr>
              <a:t>Accessi</a:t>
            </a:r>
            <a:r>
              <a:rPr kumimoji="0" lang="it-IT" sz="2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onsolas" panose="020B0609020204030204" pitchFamily="49" charset="0"/>
              </a:rPr>
              <a:t>: linea ferroviaria città aeroporto, accordi con il Comune per ampliamento carreggiata viabilità di accesso in aeroporto.</a:t>
            </a:r>
            <a:endParaRPr kumimoji="0" lang="it-IT" sz="28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onsolas" panose="020B0609020204030204" pitchFamily="49" charset="0"/>
            </a:endParaRPr>
          </a:p>
          <a:p>
            <a:pPr marL="411480" marR="0" lvl="0" indent="-34290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D6ECFF"/>
              </a:buClr>
              <a:buSzPct val="95000"/>
              <a:buFont typeface="Wingdings"/>
              <a:buChar char=""/>
              <a:tabLst/>
              <a:defRPr/>
            </a:pPr>
            <a:endParaRPr kumimoji="0" lang="it-IT" sz="3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8389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45394" y="0"/>
            <a:ext cx="5283200" cy="6858000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5297" y="2911835"/>
            <a:ext cx="119451" cy="119451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4404222" y="1598663"/>
            <a:ext cx="4577422" cy="36379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dirty="0" smtClean="0"/>
          </a:p>
          <a:p>
            <a:endParaRPr lang="it-IT" dirty="0" smtClean="0"/>
          </a:p>
          <a:p>
            <a:pPr>
              <a:lnSpc>
                <a:spcPct val="120000"/>
              </a:lnSpc>
            </a:pPr>
            <a:r>
              <a:rPr lang="it-IT" dirty="0" smtClean="0">
                <a:solidFill>
                  <a:srgbClr val="2E94D0"/>
                </a:solidFill>
                <a:latin typeface="Consolas" panose="020B0609020204030204" pitchFamily="49" charset="0"/>
                <a:cs typeface="Noto Sans"/>
              </a:rPr>
              <a:t>LA NORMATIVA DI RIFERIMENTO</a:t>
            </a:r>
          </a:p>
          <a:p>
            <a:pPr>
              <a:lnSpc>
                <a:spcPct val="120000"/>
              </a:lnSpc>
            </a:pPr>
            <a:r>
              <a:rPr lang="it-IT" dirty="0" smtClean="0">
                <a:solidFill>
                  <a:srgbClr val="2E94D0"/>
                </a:solidFill>
                <a:latin typeface="Consolas" panose="020B0609020204030204" pitchFamily="49" charset="0"/>
                <a:cs typeface="Noto Sans"/>
              </a:rPr>
              <a:t>	</a:t>
            </a:r>
          </a:p>
          <a:p>
            <a:pPr>
              <a:lnSpc>
                <a:spcPct val="120000"/>
              </a:lnSpc>
            </a:pPr>
            <a:r>
              <a:rPr lang="it-IT" dirty="0" smtClean="0">
                <a:solidFill>
                  <a:srgbClr val="2E94D0"/>
                </a:solidFill>
                <a:latin typeface="Consolas" panose="020B0609020204030204" pitchFamily="49" charset="0"/>
                <a:cs typeface="Noto Sans"/>
              </a:rPr>
              <a:t>L’AMBIENTE AEROPORTUALE INTEGRATO</a:t>
            </a:r>
          </a:p>
          <a:p>
            <a:pPr>
              <a:lnSpc>
                <a:spcPct val="120000"/>
              </a:lnSpc>
            </a:pPr>
            <a:r>
              <a:rPr lang="it-IT" dirty="0" smtClean="0">
                <a:solidFill>
                  <a:srgbClr val="2E94D0"/>
                </a:solidFill>
                <a:latin typeface="Consolas" panose="020B0609020204030204" pitchFamily="49" charset="0"/>
                <a:cs typeface="Noto Sans"/>
              </a:rPr>
              <a:t>	</a:t>
            </a:r>
          </a:p>
          <a:p>
            <a:pPr>
              <a:lnSpc>
                <a:spcPct val="120000"/>
              </a:lnSpc>
            </a:pPr>
            <a:r>
              <a:rPr lang="it-IT" dirty="0" smtClean="0">
                <a:solidFill>
                  <a:srgbClr val="2E94D0"/>
                </a:solidFill>
                <a:latin typeface="Consolas" panose="020B0609020204030204" pitchFamily="49" charset="0"/>
                <a:cs typeface="Noto Sans"/>
              </a:rPr>
              <a:t>IL CASO CATANIA	</a:t>
            </a:r>
          </a:p>
          <a:p>
            <a:pPr>
              <a:lnSpc>
                <a:spcPct val="120000"/>
              </a:lnSpc>
            </a:pPr>
            <a:endParaRPr lang="it-IT" dirty="0" smtClean="0">
              <a:solidFill>
                <a:srgbClr val="2E94D0"/>
              </a:solidFill>
              <a:latin typeface="Consolas" panose="020B0609020204030204" pitchFamily="49" charset="0"/>
              <a:cs typeface="Noto Sans"/>
            </a:endParaRPr>
          </a:p>
          <a:p>
            <a:pPr>
              <a:lnSpc>
                <a:spcPct val="120000"/>
              </a:lnSpc>
            </a:pPr>
            <a:r>
              <a:rPr lang="it-IT" dirty="0" smtClean="0">
                <a:solidFill>
                  <a:srgbClr val="2E94D0"/>
                </a:solidFill>
                <a:latin typeface="Consolas" panose="020B0609020204030204" pitchFamily="49" charset="0"/>
                <a:cs typeface="Noto Sans"/>
              </a:rPr>
              <a:t>CRITICITA’</a:t>
            </a:r>
          </a:p>
          <a:p>
            <a:pPr>
              <a:lnSpc>
                <a:spcPct val="120000"/>
              </a:lnSpc>
            </a:pPr>
            <a:endParaRPr lang="it-IT" dirty="0" smtClean="0">
              <a:solidFill>
                <a:srgbClr val="2E94D0"/>
              </a:solidFill>
              <a:latin typeface="Consolas" panose="020B0609020204030204" pitchFamily="49" charset="0"/>
              <a:cs typeface="Noto Sans"/>
            </a:endParaRPr>
          </a:p>
          <a:p>
            <a:pPr>
              <a:lnSpc>
                <a:spcPct val="120000"/>
              </a:lnSpc>
            </a:pPr>
            <a:r>
              <a:rPr lang="it-IT" dirty="0" smtClean="0">
                <a:solidFill>
                  <a:srgbClr val="2E94D0"/>
                </a:solidFill>
                <a:latin typeface="Consolas" panose="020B0609020204030204" pitchFamily="49" charset="0"/>
                <a:cs typeface="Noto Sans"/>
              </a:rPr>
              <a:t>OPPORTUNITA’</a:t>
            </a:r>
            <a:endParaRPr lang="it-IT" dirty="0">
              <a:solidFill>
                <a:srgbClr val="2E94D0"/>
              </a:solidFill>
              <a:latin typeface="Consolas" panose="020B0609020204030204" pitchFamily="49" charset="0"/>
              <a:cs typeface="Noto Sans"/>
            </a:endParaRPr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5297" y="3612282"/>
            <a:ext cx="119451" cy="119451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4294" y="2299924"/>
            <a:ext cx="119451" cy="119451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4294" y="4282629"/>
            <a:ext cx="119451" cy="119451"/>
          </a:xfrm>
          <a:prstGeom prst="rect">
            <a:avLst/>
          </a:prstGeom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9006" y="4958200"/>
            <a:ext cx="119451" cy="119451"/>
          </a:xfrm>
          <a:prstGeom prst="rect">
            <a:avLst/>
          </a:prstGeom>
        </p:spPr>
      </p:pic>
      <p:pic>
        <p:nvPicPr>
          <p:cNvPr id="17" name="Immagin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4051" y="3167875"/>
            <a:ext cx="4153303" cy="49389"/>
          </a:xfrm>
          <a:prstGeom prst="rect">
            <a:avLst/>
          </a:prstGeom>
        </p:spPr>
      </p:pic>
      <p:pic>
        <p:nvPicPr>
          <p:cNvPr id="18" name="Immagin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4052" y="3800133"/>
            <a:ext cx="3449300" cy="41017"/>
          </a:xfrm>
          <a:prstGeom prst="rect">
            <a:avLst/>
          </a:prstGeom>
        </p:spPr>
      </p:pic>
      <p:pic>
        <p:nvPicPr>
          <p:cNvPr id="19" name="Immagin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4052" y="4471216"/>
            <a:ext cx="3449300" cy="41017"/>
          </a:xfrm>
          <a:prstGeom prst="rect">
            <a:avLst/>
          </a:prstGeom>
        </p:spPr>
      </p:pic>
      <p:pic>
        <p:nvPicPr>
          <p:cNvPr id="20" name="Immagin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4052" y="5185508"/>
            <a:ext cx="3449300" cy="41017"/>
          </a:xfrm>
          <a:prstGeom prst="rect">
            <a:avLst/>
          </a:prstGeom>
        </p:spPr>
      </p:pic>
      <p:pic>
        <p:nvPicPr>
          <p:cNvPr id="21" name="Immagin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4052" y="2511668"/>
            <a:ext cx="3449300" cy="41017"/>
          </a:xfrm>
          <a:prstGeom prst="rect">
            <a:avLst/>
          </a:prstGeom>
        </p:spPr>
      </p:pic>
      <p:sp>
        <p:nvSpPr>
          <p:cNvPr id="27" name="Titolo 1"/>
          <p:cNvSpPr>
            <a:spLocks noGrp="1"/>
          </p:cNvSpPr>
          <p:nvPr>
            <p:ph type="title"/>
          </p:nvPr>
        </p:nvSpPr>
        <p:spPr>
          <a:xfrm>
            <a:off x="5401798" y="672710"/>
            <a:ext cx="3245557" cy="540707"/>
          </a:xfrm>
        </p:spPr>
        <p:txBody>
          <a:bodyPr>
            <a:noAutofit/>
          </a:bodyPr>
          <a:lstStyle/>
          <a:p>
            <a:pPr algn="r"/>
            <a:r>
              <a:rPr lang="it-IT" sz="4000" b="1" cap="all" dirty="0">
                <a:solidFill>
                  <a:srgbClr val="00B0F0"/>
                </a:solidFill>
                <a:effectLst>
                  <a:reflection blurRad="12700" stA="34000" endA="740" endPos="53000" dir="5400000" sy="-100000" algn="bl" rotWithShape="0"/>
                </a:effectLst>
                <a:latin typeface="Consolas"/>
              </a:rPr>
              <a:t>CONTENUTI</a:t>
            </a:r>
          </a:p>
        </p:txBody>
      </p:sp>
      <p:pic>
        <p:nvPicPr>
          <p:cNvPr id="22" name="Immagin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80236" y="5801852"/>
            <a:ext cx="1326232" cy="616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100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099786" cy="520301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9786" y="874277"/>
            <a:ext cx="6652328" cy="5229621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17514" y="6201872"/>
            <a:ext cx="1326232" cy="616518"/>
          </a:xfrm>
          <a:prstGeom prst="rect">
            <a:avLst/>
          </a:prstGeom>
        </p:spPr>
      </p:pic>
      <p:sp>
        <p:nvSpPr>
          <p:cNvPr id="8" name="Titolo 1"/>
          <p:cNvSpPr txBox="1">
            <a:spLocks/>
          </p:cNvSpPr>
          <p:nvPr/>
        </p:nvSpPr>
        <p:spPr>
          <a:xfrm>
            <a:off x="1469569" y="-64890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 spc="-100" baseline="0">
                <a:solidFill>
                  <a:schemeClr val="tx2">
                    <a:satMod val="200000"/>
                  </a:schemeClr>
                </a:solidFill>
                <a:latin typeface="+mj-lt"/>
                <a:ea typeface="+mj-ea"/>
                <a:cs typeface="+mj-cs"/>
              </a:defRPr>
            </a:lvl1pPr>
            <a:extLst/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0" i="0" u="none" strike="noStrike" kern="1200" cap="none" spc="-10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onsolas"/>
                <a:ea typeface="+mj-ea"/>
                <a:cs typeface="+mj-cs"/>
              </a:rPr>
              <a:t>Opportunità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000" dirty="0" smtClean="0">
                <a:solidFill>
                  <a:srgbClr val="00B0F0"/>
                </a:solidFill>
                <a:latin typeface="Consolas"/>
              </a:rPr>
              <a:t>Nuovo Terminal B e nuova viabilità intermodale</a:t>
            </a:r>
            <a:endParaRPr kumimoji="0" lang="it-IT" sz="2000" b="0" i="0" u="none" strike="noStrike" kern="1200" cap="none" spc="-100" normalizeH="0" baseline="0" noProof="0" dirty="0" smtClean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onsola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sng" strike="noStrike" kern="1200" cap="none" spc="-10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onsolas"/>
            </a:endParaRPr>
          </a:p>
        </p:txBody>
      </p:sp>
    </p:spTree>
    <p:extLst>
      <p:ext uri="{BB962C8B-B14F-4D97-AF65-F5344CB8AC3E}">
        <p14:creationId xmlns:p14="http://schemas.microsoft.com/office/powerpoint/2010/main" val="1607117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297625" cy="5693230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0941" y="1021931"/>
            <a:ext cx="6833018" cy="4831733"/>
          </a:xfrm>
          <a:prstGeom prst="rect">
            <a:avLst/>
          </a:prstGeom>
        </p:spPr>
      </p:pic>
      <p:sp>
        <p:nvSpPr>
          <p:cNvPr id="7" name="Titolo 1"/>
          <p:cNvSpPr txBox="1">
            <a:spLocks/>
          </p:cNvSpPr>
          <p:nvPr/>
        </p:nvSpPr>
        <p:spPr>
          <a:xfrm>
            <a:off x="1469569" y="-64890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 spc="-100" baseline="0">
                <a:solidFill>
                  <a:schemeClr val="tx2">
                    <a:satMod val="200000"/>
                  </a:schemeClr>
                </a:solidFill>
                <a:latin typeface="+mj-lt"/>
                <a:ea typeface="+mj-ea"/>
                <a:cs typeface="+mj-cs"/>
              </a:defRPr>
            </a:lvl1pPr>
            <a:extLst/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0" i="0" u="none" strike="noStrike" kern="1200" cap="none" spc="-10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onsolas"/>
                <a:ea typeface="+mj-ea"/>
                <a:cs typeface="+mj-cs"/>
              </a:rPr>
              <a:t>Opportunità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000" dirty="0" smtClean="0">
                <a:solidFill>
                  <a:srgbClr val="00B0F0"/>
                </a:solidFill>
                <a:latin typeface="Consolas"/>
              </a:rPr>
              <a:t>Nuovo Terminal B e nuova viabilità intermodale</a:t>
            </a:r>
            <a:endParaRPr kumimoji="0" lang="it-IT" sz="2000" b="0" i="0" u="none" strike="noStrike" kern="1200" cap="none" spc="-100" normalizeH="0" baseline="0" noProof="0" dirty="0" smtClean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onsola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sng" strike="noStrike" kern="1200" cap="none" spc="-10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onsolas"/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1754" y="5997795"/>
            <a:ext cx="1326232" cy="616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823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" y="-1"/>
            <a:ext cx="2373088" cy="5880218"/>
          </a:xfrm>
          <a:prstGeom prst="rect">
            <a:avLst/>
          </a:prstGeom>
        </p:spPr>
      </p:pic>
      <p:sp>
        <p:nvSpPr>
          <p:cNvPr id="7" name="Titolo 1"/>
          <p:cNvSpPr txBox="1">
            <a:spLocks/>
          </p:cNvSpPr>
          <p:nvPr/>
        </p:nvSpPr>
        <p:spPr>
          <a:xfrm>
            <a:off x="1578429" y="109282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 spc="-100" baseline="0">
                <a:solidFill>
                  <a:schemeClr val="tx2">
                    <a:satMod val="200000"/>
                  </a:schemeClr>
                </a:solidFill>
                <a:latin typeface="+mj-lt"/>
                <a:ea typeface="+mj-ea"/>
                <a:cs typeface="+mj-cs"/>
              </a:defRPr>
            </a:lvl1pPr>
            <a:extLst/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0" i="0" u="none" strike="noStrike" kern="1200" cap="none" spc="-10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onsolas"/>
                <a:ea typeface="+mj-ea"/>
                <a:cs typeface="+mj-cs"/>
              </a:rPr>
              <a:t>Opportunità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000" dirty="0" smtClean="0">
                <a:solidFill>
                  <a:srgbClr val="00B0F0"/>
                </a:solidFill>
                <a:latin typeface="Consolas"/>
              </a:rPr>
              <a:t>Nuovo Terminal B e nuova viabilità intermodale</a:t>
            </a:r>
            <a:endParaRPr kumimoji="0" lang="it-IT" sz="2000" b="0" i="0" u="none" strike="noStrike" kern="1200" cap="none" spc="-100" normalizeH="0" baseline="0" noProof="0" dirty="0" smtClean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onsola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sng" strike="noStrike" kern="1200" cap="none" spc="-10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onsolas"/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1754" y="5997795"/>
            <a:ext cx="1326232" cy="616518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0313" y="1201382"/>
            <a:ext cx="7064065" cy="4444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885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993900" cy="4927600"/>
          </a:xfrm>
          <a:prstGeom prst="rect">
            <a:avLst/>
          </a:prstGeom>
        </p:spPr>
      </p:pic>
      <p:pic>
        <p:nvPicPr>
          <p:cNvPr id="26" name="Immagin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1754" y="5997795"/>
            <a:ext cx="1326232" cy="616518"/>
          </a:xfrm>
          <a:prstGeom prst="rect">
            <a:avLst/>
          </a:prstGeom>
        </p:spPr>
      </p:pic>
      <p:sp>
        <p:nvSpPr>
          <p:cNvPr id="6" name="Titolo 1"/>
          <p:cNvSpPr txBox="1">
            <a:spLocks/>
          </p:cNvSpPr>
          <p:nvPr/>
        </p:nvSpPr>
        <p:spPr>
          <a:xfrm>
            <a:off x="1436919" y="163722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 spc="-100" baseline="0">
                <a:solidFill>
                  <a:schemeClr val="tx2">
                    <a:satMod val="200000"/>
                  </a:schemeClr>
                </a:solidFill>
                <a:latin typeface="+mj-lt"/>
                <a:ea typeface="+mj-ea"/>
                <a:cs typeface="+mj-cs"/>
              </a:defRPr>
            </a:lvl1pPr>
            <a:extLst/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000" b="0" i="0" u="none" strike="noStrike" kern="1200" cap="none" spc="-10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onsolas"/>
                <a:ea typeface="+mj-ea"/>
                <a:cs typeface="+mj-cs"/>
              </a:rPr>
              <a:t>Conclusioni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none" strike="noStrike" kern="1200" cap="none" spc="-10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onsolas"/>
                <a:ea typeface="+mj-ea"/>
                <a:cs typeface="+mj-cs"/>
              </a:rPr>
              <a:t>Una definizione di capacità in termini di performance</a:t>
            </a:r>
            <a:endParaRPr kumimoji="0" lang="it-IT" sz="2000" b="0" i="0" u="none" strike="noStrike" kern="1200" cap="none" spc="-10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onsolas"/>
              <a:ea typeface="+mj-ea"/>
              <a:cs typeface="+mj-cs"/>
            </a:endParaRPr>
          </a:p>
        </p:txBody>
      </p:sp>
      <p:sp>
        <p:nvSpPr>
          <p:cNvPr id="9" name="Segnaposto contenuto 2"/>
          <p:cNvSpPr txBox="1">
            <a:spLocks/>
          </p:cNvSpPr>
          <p:nvPr/>
        </p:nvSpPr>
        <p:spPr>
          <a:xfrm>
            <a:off x="1262743" y="1734054"/>
            <a:ext cx="7772400" cy="4572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" algn="l"/>
            <a:r>
              <a:rPr lang="it-IT" sz="2600" dirty="0" smtClean="0">
                <a:solidFill>
                  <a:schemeClr val="tx1"/>
                </a:solidFill>
                <a:latin typeface="Consolas" panose="020B0609020204030204" pitchFamily="49" charset="0"/>
              </a:rPr>
              <a:t>Adeguatezza qualitativa dell’intero sistema aeroporto (e dei suoi singoli sottosistemi), da ottenere con uno sviluppo sostenibile, ordinato e coordinato al proprio bacino di utenza, in accordo alla propria carta dei servizi e sviluppando l’infrastruttura secondo il Contratto di Programma concordato con l’Autorità di riferimento.</a:t>
            </a:r>
            <a:endParaRPr lang="it-IT" sz="2600" dirty="0">
              <a:solidFill>
                <a:schemeClr val="tx1"/>
              </a:solidFill>
              <a:latin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3311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993900" cy="4927600"/>
          </a:xfrm>
          <a:prstGeom prst="rect">
            <a:avLst/>
          </a:prstGeom>
        </p:spPr>
      </p:pic>
      <p:pic>
        <p:nvPicPr>
          <p:cNvPr id="26" name="Immagin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1754" y="5997795"/>
            <a:ext cx="1326232" cy="616518"/>
          </a:xfrm>
          <a:prstGeom prst="rect">
            <a:avLst/>
          </a:prstGeom>
        </p:spPr>
      </p:pic>
      <p:sp>
        <p:nvSpPr>
          <p:cNvPr id="6" name="Titolo 1"/>
          <p:cNvSpPr txBox="1">
            <a:spLocks/>
          </p:cNvSpPr>
          <p:nvPr/>
        </p:nvSpPr>
        <p:spPr>
          <a:xfrm>
            <a:off x="1654632" y="316120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 spc="-100" baseline="0">
                <a:solidFill>
                  <a:schemeClr val="tx2">
                    <a:satMod val="200000"/>
                  </a:schemeClr>
                </a:solidFill>
                <a:latin typeface="+mj-lt"/>
                <a:ea typeface="+mj-ea"/>
                <a:cs typeface="+mj-cs"/>
              </a:defRPr>
            </a:lvl1pPr>
            <a:extLst/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000" b="0" i="0" u="none" strike="noStrike" kern="1200" cap="none" spc="-10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onsolas"/>
                <a:ea typeface="+mj-ea"/>
                <a:cs typeface="+mj-cs"/>
              </a:rPr>
              <a:t>Conclusioni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none" strike="noStrike" kern="1200" cap="none" spc="-10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onsolas"/>
                <a:ea typeface="+mj-ea"/>
                <a:cs typeface="+mj-cs"/>
              </a:rPr>
              <a:t>Un possibile strumento operativo</a:t>
            </a:r>
            <a:endParaRPr kumimoji="0" lang="it-IT" sz="2000" b="0" i="0" u="none" strike="noStrike" kern="1200" cap="none" spc="-10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onsolas"/>
              <a:ea typeface="+mj-ea"/>
              <a:cs typeface="+mj-cs"/>
            </a:endParaRPr>
          </a:p>
        </p:txBody>
      </p:sp>
      <p:sp>
        <p:nvSpPr>
          <p:cNvPr id="8" name="Segnaposto contenuto 2"/>
          <p:cNvSpPr txBox="1">
            <a:spLocks/>
          </p:cNvSpPr>
          <p:nvPr/>
        </p:nvSpPr>
        <p:spPr>
          <a:xfrm>
            <a:off x="1284514" y="1425795"/>
            <a:ext cx="7772400" cy="45720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b="1" u="sng" dirty="0" smtClean="0">
                <a:solidFill>
                  <a:schemeClr val="tx1"/>
                </a:solidFill>
                <a:latin typeface="Consolas" panose="020B0609020204030204" pitchFamily="49" charset="0"/>
              </a:rPr>
              <a:t>Miglioramento continuo</a:t>
            </a:r>
            <a:r>
              <a:rPr lang="it-IT" dirty="0" smtClean="0">
                <a:solidFill>
                  <a:schemeClr val="tx1"/>
                </a:solidFill>
                <a:latin typeface="Consolas" panose="020B0609020204030204" pitchFamily="49" charset="0"/>
              </a:rPr>
              <a:t>: attraverso la cosiddetta </a:t>
            </a:r>
            <a:r>
              <a:rPr lang="it-IT" i="1" dirty="0" smtClean="0">
                <a:solidFill>
                  <a:schemeClr val="tx1"/>
                </a:solidFill>
                <a:latin typeface="Consolas" panose="020B0609020204030204" pitchFamily="49" charset="0"/>
              </a:rPr>
              <a:t>Learning </a:t>
            </a:r>
            <a:r>
              <a:rPr lang="it-IT" i="1" dirty="0" err="1" smtClean="0">
                <a:solidFill>
                  <a:schemeClr val="tx1"/>
                </a:solidFill>
                <a:latin typeface="Consolas" panose="020B0609020204030204" pitchFamily="49" charset="0"/>
              </a:rPr>
              <a:t>organisation</a:t>
            </a:r>
            <a:r>
              <a:rPr lang="it-IT" dirty="0" smtClean="0">
                <a:solidFill>
                  <a:schemeClr val="tx1"/>
                </a:solidFill>
                <a:latin typeface="Consolas" panose="020B0609020204030204" pitchFamily="49" charset="0"/>
              </a:rPr>
              <a:t> (organizzazione capace di imparare e reagire);</a:t>
            </a:r>
          </a:p>
          <a:p>
            <a:endParaRPr lang="it-IT" sz="1100" i="1" dirty="0" smtClean="0">
              <a:solidFill>
                <a:schemeClr val="tx1"/>
              </a:solidFill>
              <a:latin typeface="Consolas" panose="020B0609020204030204" pitchFamily="49" charset="0"/>
            </a:endParaRPr>
          </a:p>
          <a:p>
            <a:r>
              <a:rPr lang="it-IT" i="1" dirty="0" smtClean="0">
                <a:solidFill>
                  <a:schemeClr val="tx1"/>
                </a:solidFill>
                <a:latin typeface="Consolas" panose="020B0609020204030204" pitchFamily="49" charset="0"/>
              </a:rPr>
              <a:t>Organizzazione con una filosofia operativa orientata ad anticipare, reagire e rispondere ai cambiamenti necessari, alla complessità </a:t>
            </a:r>
            <a:r>
              <a:rPr lang="it-IT" i="1" smtClean="0">
                <a:solidFill>
                  <a:schemeClr val="tx1"/>
                </a:solidFill>
                <a:latin typeface="Consolas" panose="020B0609020204030204" pitchFamily="49" charset="0"/>
              </a:rPr>
              <a:t>e all’incertezza.</a:t>
            </a:r>
            <a:endParaRPr lang="it-IT" i="1" dirty="0" smtClean="0">
              <a:solidFill>
                <a:schemeClr val="tx1"/>
              </a:solidFill>
              <a:latin typeface="Consolas" panose="020B0609020204030204" pitchFamily="49" charset="0"/>
            </a:endParaRPr>
          </a:p>
          <a:p>
            <a:pPr algn="just"/>
            <a:r>
              <a:rPr lang="it-IT" sz="1600" i="1" dirty="0" smtClean="0">
                <a:solidFill>
                  <a:schemeClr val="tx1"/>
                </a:solidFill>
                <a:latin typeface="Consolas" panose="020B0609020204030204" pitchFamily="49" charset="0"/>
              </a:rPr>
              <a:t>Peter </a:t>
            </a:r>
            <a:r>
              <a:rPr lang="it-IT" sz="1600" i="1" dirty="0" err="1" smtClean="0">
                <a:solidFill>
                  <a:schemeClr val="tx1"/>
                </a:solidFill>
                <a:latin typeface="Consolas" panose="020B0609020204030204" pitchFamily="49" charset="0"/>
              </a:rPr>
              <a:t>Senge</a:t>
            </a:r>
            <a:r>
              <a:rPr lang="it-IT" sz="1600" i="1" dirty="0" smtClean="0">
                <a:solidFill>
                  <a:schemeClr val="tx1"/>
                </a:solidFill>
                <a:latin typeface="Consolas" panose="020B0609020204030204" pitchFamily="49" charset="0"/>
              </a:rPr>
              <a:t> 1990</a:t>
            </a:r>
            <a:endParaRPr lang="it-IT" sz="1600" i="1" dirty="0">
              <a:solidFill>
                <a:schemeClr val="tx1"/>
              </a:solidFill>
              <a:latin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6545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2351314" cy="5810891"/>
          </a:xfrm>
          <a:prstGeom prst="rect">
            <a:avLst/>
          </a:prstGeom>
        </p:spPr>
      </p:pic>
      <p:pic>
        <p:nvPicPr>
          <p:cNvPr id="26" name="Immagin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2640" y="6106655"/>
            <a:ext cx="1326232" cy="616518"/>
          </a:xfrm>
          <a:prstGeom prst="rect">
            <a:avLst/>
          </a:prstGeom>
        </p:spPr>
      </p:pic>
      <p:sp>
        <p:nvSpPr>
          <p:cNvPr id="6" name="Titolo 1"/>
          <p:cNvSpPr txBox="1">
            <a:spLocks/>
          </p:cNvSpPr>
          <p:nvPr/>
        </p:nvSpPr>
        <p:spPr>
          <a:xfrm>
            <a:off x="1654632" y="65750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 spc="-100" baseline="0">
                <a:solidFill>
                  <a:schemeClr val="tx2">
                    <a:satMod val="200000"/>
                  </a:schemeClr>
                </a:solidFill>
                <a:latin typeface="+mj-lt"/>
                <a:ea typeface="+mj-ea"/>
                <a:cs typeface="+mj-cs"/>
              </a:defRPr>
            </a:lvl1pPr>
            <a:extLst/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000" b="0" i="0" u="none" strike="noStrike" kern="1200" cap="none" spc="-10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onsolas"/>
                <a:ea typeface="+mj-ea"/>
                <a:cs typeface="+mj-cs"/>
              </a:rPr>
              <a:t>Conclusioni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none" strike="noStrike" kern="1200" cap="none" spc="-10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onsolas"/>
                <a:ea typeface="+mj-ea"/>
                <a:cs typeface="+mj-cs"/>
              </a:rPr>
              <a:t>Un network in continua espansione</a:t>
            </a:r>
            <a:endParaRPr kumimoji="0" lang="it-IT" sz="2000" b="0" i="0" u="none" strike="noStrike" kern="1200" cap="none" spc="-10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onsolas"/>
              <a:ea typeface="+mj-ea"/>
              <a:cs typeface="+mj-cs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0316" y="1221678"/>
            <a:ext cx="7021285" cy="4774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265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993900" cy="4927600"/>
          </a:xfrm>
          <a:prstGeom prst="rect">
            <a:avLst/>
          </a:prstGeom>
        </p:spPr>
      </p:pic>
      <p:pic>
        <p:nvPicPr>
          <p:cNvPr id="26" name="Immagin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0236" y="5801852"/>
            <a:ext cx="1326232" cy="616518"/>
          </a:xfrm>
          <a:prstGeom prst="rect">
            <a:avLst/>
          </a:prstGeom>
        </p:spPr>
      </p:pic>
      <p:sp>
        <p:nvSpPr>
          <p:cNvPr id="28" name="Titolo 1"/>
          <p:cNvSpPr txBox="1">
            <a:spLocks/>
          </p:cNvSpPr>
          <p:nvPr/>
        </p:nvSpPr>
        <p:spPr>
          <a:xfrm>
            <a:off x="1632855" y="381437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 spc="-100" baseline="0">
                <a:solidFill>
                  <a:schemeClr val="tx2">
                    <a:satMod val="200000"/>
                  </a:schemeClr>
                </a:solidFill>
                <a:latin typeface="+mj-lt"/>
                <a:ea typeface="+mj-ea"/>
                <a:cs typeface="+mj-cs"/>
              </a:defRPr>
            </a:lvl1pPr>
            <a:extLst/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000" b="0" i="0" u="none" strike="noStrike" kern="1200" cap="none" spc="-10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onsolas"/>
                <a:ea typeface="+mj-ea"/>
                <a:cs typeface="+mj-cs"/>
              </a:rPr>
              <a:t>La normativa comunitaria</a:t>
            </a:r>
            <a:endParaRPr kumimoji="0" lang="it-IT" sz="4000" b="0" i="0" u="none" strike="noStrike" kern="1200" cap="none" spc="-10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onsolas"/>
              <a:ea typeface="+mj-ea"/>
              <a:cs typeface="+mj-cs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2133605" y="1471352"/>
            <a:ext cx="6672943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it-IT" sz="2800" dirty="0">
                <a:latin typeface="Consolas" panose="020B0609020204030204" pitchFamily="49" charset="0"/>
              </a:rPr>
              <a:t>La liberalizzazione del trasporto aereo ha indotto il Legislatore comunitario a regolamentare anche l’accesso agli aeroporti da parte dei vettori aerei comunitari</a:t>
            </a:r>
          </a:p>
          <a:p>
            <a:pPr algn="ctr">
              <a:buNone/>
            </a:pPr>
            <a:r>
              <a:rPr lang="it-IT" sz="2800" dirty="0">
                <a:latin typeface="Consolas" panose="020B0609020204030204" pitchFamily="49" charset="0"/>
              </a:rPr>
              <a:t>(possibilità di avere bande orarie disponibili presso gli aeroporti dell’Unione) </a:t>
            </a:r>
          </a:p>
        </p:txBody>
      </p:sp>
    </p:spTree>
    <p:extLst>
      <p:ext uri="{BB962C8B-B14F-4D97-AF65-F5344CB8AC3E}">
        <p14:creationId xmlns:p14="http://schemas.microsoft.com/office/powerpoint/2010/main" val="1231429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993900" cy="4927600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1580965" y="1548169"/>
            <a:ext cx="4942379" cy="738664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it-IT" sz="2400" dirty="0" smtClean="0">
                <a:solidFill>
                  <a:srgbClr val="00B0F0"/>
                </a:solidFill>
                <a:latin typeface="Consolas" panose="020B0609020204030204" pitchFamily="49" charset="0"/>
                <a:cs typeface="Noto Sans"/>
              </a:rPr>
              <a:t>COMPAGNIE AEREE TRADIZIONALI</a:t>
            </a:r>
            <a:endParaRPr lang="it-IT" sz="2400" dirty="0">
              <a:solidFill>
                <a:srgbClr val="00B0F0"/>
              </a:solidFill>
              <a:latin typeface="Consolas" panose="020B0609020204030204" pitchFamily="49" charset="0"/>
              <a:cs typeface="Noto Sans"/>
            </a:endParaRPr>
          </a:p>
          <a:p>
            <a:endParaRPr lang="it-IT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6540" y="2211253"/>
            <a:ext cx="1134596" cy="316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2270" y="2211253"/>
            <a:ext cx="1509552" cy="335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4402" y="2727952"/>
            <a:ext cx="1226234" cy="306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3" descr="http://3.bp.blogspot.com/-9nej-5a-Ozk/USaL9r1gZYI/AAAAAAADxwc/huo8984VWbo/s1600/Turkish_Airlines_Logo15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3789" y="2733484"/>
            <a:ext cx="1110335" cy="317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3939" y="2167869"/>
            <a:ext cx="1138225" cy="406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1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9150" y="2727952"/>
            <a:ext cx="1333921" cy="2768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CasellaDiTesto 20"/>
          <p:cNvSpPr txBox="1"/>
          <p:nvPr/>
        </p:nvSpPr>
        <p:spPr>
          <a:xfrm>
            <a:off x="1580965" y="3830396"/>
            <a:ext cx="426270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>
                <a:solidFill>
                  <a:srgbClr val="00B0F0"/>
                </a:solidFill>
                <a:latin typeface="Consolas" panose="020B0609020204030204" pitchFamily="49" charset="0"/>
                <a:cs typeface="Noto Sans"/>
              </a:rPr>
              <a:t>COMPAGNIE AEREE LOW COST</a:t>
            </a:r>
            <a:endParaRPr lang="it-IT" sz="2400" dirty="0">
              <a:solidFill>
                <a:srgbClr val="00B0F0"/>
              </a:solidFill>
              <a:latin typeface="Consolas" panose="020B0609020204030204" pitchFamily="49" charset="0"/>
              <a:cs typeface="Noto Sans"/>
            </a:endParaRPr>
          </a:p>
          <a:p>
            <a:endParaRPr lang="it-IT" dirty="0"/>
          </a:p>
        </p:txBody>
      </p:sp>
      <p:pic>
        <p:nvPicPr>
          <p:cNvPr id="22" name="Picture 1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6539" y="4679224"/>
            <a:ext cx="1003716" cy="1871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1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4570" y="4661253"/>
            <a:ext cx="753316" cy="216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19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3373" y="4553041"/>
            <a:ext cx="981444" cy="3589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23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9571" y="4604015"/>
            <a:ext cx="653303" cy="308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Immagine 2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26539" y="4238024"/>
            <a:ext cx="7099300" cy="215900"/>
          </a:xfrm>
          <a:prstGeom prst="rect">
            <a:avLst/>
          </a:prstGeom>
        </p:spPr>
      </p:pic>
      <p:pic>
        <p:nvPicPr>
          <p:cNvPr id="55" name="Immagine 5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280236" y="5801852"/>
            <a:ext cx="1326232" cy="616518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1999" y="2275363"/>
            <a:ext cx="1905338" cy="32875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2657" y="4475508"/>
            <a:ext cx="1545674" cy="442675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3939" y="2585070"/>
            <a:ext cx="1265149" cy="465803"/>
          </a:xfrm>
          <a:prstGeom prst="rect">
            <a:avLst/>
          </a:prstGeom>
        </p:spPr>
      </p:pic>
      <p:pic>
        <p:nvPicPr>
          <p:cNvPr id="35" name="Picture 9" descr="C:\Users\casale\Desktop\Volo2index.jpg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6203373" y="4906570"/>
            <a:ext cx="1059827" cy="395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Immagine 35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7269" y="3169718"/>
            <a:ext cx="945605" cy="386887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3841" y="4938330"/>
            <a:ext cx="879021" cy="488345"/>
          </a:xfrm>
          <a:prstGeom prst="rect">
            <a:avLst/>
          </a:prstGeom>
        </p:spPr>
      </p:pic>
      <p:sp>
        <p:nvSpPr>
          <p:cNvPr id="38" name="Titolo 1"/>
          <p:cNvSpPr txBox="1">
            <a:spLocks/>
          </p:cNvSpPr>
          <p:nvPr/>
        </p:nvSpPr>
        <p:spPr>
          <a:xfrm>
            <a:off x="1632855" y="381437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 spc="-100" baseline="0">
                <a:solidFill>
                  <a:schemeClr val="tx2">
                    <a:satMod val="200000"/>
                  </a:schemeClr>
                </a:solidFill>
                <a:latin typeface="+mj-lt"/>
                <a:ea typeface="+mj-ea"/>
                <a:cs typeface="+mj-cs"/>
              </a:defRPr>
            </a:lvl1pPr>
            <a:extLst/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000" b="0" i="0" u="none" strike="noStrike" kern="1200" cap="none" spc="-10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onsolas"/>
                <a:ea typeface="+mj-ea"/>
                <a:cs typeface="+mj-cs"/>
              </a:rPr>
              <a:t>La normativa comunitaria</a:t>
            </a:r>
            <a:endParaRPr kumimoji="0" lang="it-IT" sz="4000" b="0" i="0" u="none" strike="noStrike" kern="1200" cap="none" spc="-10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onsolas"/>
              <a:ea typeface="+mj-ea"/>
              <a:cs typeface="+mj-cs"/>
            </a:endParaRPr>
          </a:p>
        </p:txBody>
      </p:sp>
      <p:pic>
        <p:nvPicPr>
          <p:cNvPr id="41" name="Immagine 4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53789" y="1951969"/>
            <a:ext cx="7099300" cy="215900"/>
          </a:xfrm>
          <a:prstGeom prst="rect">
            <a:avLst/>
          </a:prstGeom>
        </p:spPr>
      </p:pic>
      <p:pic>
        <p:nvPicPr>
          <p:cNvPr id="44" name="Immagine 43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4306" y="3138794"/>
            <a:ext cx="724368" cy="342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358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993900" cy="4927600"/>
          </a:xfrm>
          <a:prstGeom prst="rect">
            <a:avLst/>
          </a:prstGeom>
        </p:spPr>
      </p:pic>
      <p:pic>
        <p:nvPicPr>
          <p:cNvPr id="26" name="Immagin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1754" y="5997795"/>
            <a:ext cx="1326232" cy="616518"/>
          </a:xfrm>
          <a:prstGeom prst="rect">
            <a:avLst/>
          </a:prstGeom>
        </p:spPr>
      </p:pic>
      <p:sp>
        <p:nvSpPr>
          <p:cNvPr id="28" name="Titolo 1"/>
          <p:cNvSpPr txBox="1">
            <a:spLocks/>
          </p:cNvSpPr>
          <p:nvPr/>
        </p:nvSpPr>
        <p:spPr>
          <a:xfrm>
            <a:off x="1545771" y="54862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 spc="-100" baseline="0">
                <a:solidFill>
                  <a:schemeClr val="tx2">
                    <a:satMod val="200000"/>
                  </a:schemeClr>
                </a:solidFill>
                <a:latin typeface="+mj-lt"/>
                <a:ea typeface="+mj-ea"/>
                <a:cs typeface="+mj-cs"/>
              </a:defRPr>
            </a:lvl1pPr>
            <a:extLst/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000" b="0" i="0" u="none" strike="noStrike" kern="1200" cap="none" spc="-10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onsolas"/>
                <a:ea typeface="+mj-ea"/>
                <a:cs typeface="+mj-cs"/>
              </a:rPr>
              <a:t>La normativa comunitaria</a:t>
            </a:r>
            <a:endParaRPr kumimoji="0" lang="it-IT" sz="4000" b="0" i="0" u="none" strike="noStrike" kern="1200" cap="none" spc="-10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onsolas"/>
              <a:ea typeface="+mj-ea"/>
              <a:cs typeface="+mj-cs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1828796" y="654921"/>
            <a:ext cx="7053951" cy="5452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11480" lvl="0" indent="-342900" algn="just" defTabSz="914400">
              <a:spcBef>
                <a:spcPts val="700"/>
              </a:spcBef>
              <a:buClr>
                <a:srgbClr val="D6ECFF"/>
              </a:buClr>
              <a:buSzPct val="95000"/>
            </a:pPr>
            <a:r>
              <a:rPr lang="it-IT" sz="2700" dirty="0" smtClean="0">
                <a:latin typeface="Consolas" panose="020B0609020204030204" pitchFamily="49" charset="0"/>
              </a:rPr>
              <a:t>	</a:t>
            </a:r>
          </a:p>
          <a:p>
            <a:pPr marL="411480" lvl="0" indent="-342900" algn="just" defTabSz="914400">
              <a:spcBef>
                <a:spcPts val="700"/>
              </a:spcBef>
              <a:buClr>
                <a:srgbClr val="D6ECFF"/>
              </a:buClr>
              <a:buSzPct val="95000"/>
            </a:pPr>
            <a:r>
              <a:rPr lang="it-IT" sz="2700" dirty="0">
                <a:latin typeface="Consolas" panose="020B0609020204030204" pitchFamily="49" charset="0"/>
              </a:rPr>
              <a:t>	</a:t>
            </a:r>
            <a:r>
              <a:rPr lang="it-IT" sz="2700" dirty="0" smtClean="0">
                <a:latin typeface="Consolas" panose="020B0609020204030204" pitchFamily="49" charset="0"/>
              </a:rPr>
              <a:t>Con </a:t>
            </a:r>
            <a:r>
              <a:rPr lang="it-IT" sz="2700" dirty="0">
                <a:latin typeface="Consolas" panose="020B0609020204030204" pitchFamily="49" charset="0"/>
              </a:rPr>
              <a:t>due interventi normativi (Regolamenti 95/93 e 794/04) è stata regolamentata la materia, prevedendo per la capacità aeroportuale</a:t>
            </a:r>
            <a:r>
              <a:rPr lang="it-IT" sz="2700" dirty="0" smtClean="0">
                <a:latin typeface="Consolas" panose="020B0609020204030204" pitchFamily="49" charset="0"/>
              </a:rPr>
              <a:t>:</a:t>
            </a:r>
          </a:p>
          <a:p>
            <a:pPr marL="525780" lvl="0" indent="-457200" algn="just" defTabSz="914400">
              <a:spcBef>
                <a:spcPts val="700"/>
              </a:spcBef>
              <a:buClr>
                <a:srgbClr val="D6ECFF"/>
              </a:buClr>
              <a:buSzPct val="95000"/>
              <a:buFont typeface="Wingdings" panose="05000000000000000000" pitchFamily="2" charset="2"/>
              <a:buChar char=""/>
            </a:pPr>
            <a:r>
              <a:rPr lang="it-IT" sz="2700" dirty="0" smtClean="0">
                <a:latin typeface="Consolas" panose="020B0609020204030204" pitchFamily="49" charset="0"/>
              </a:rPr>
              <a:t>Quando definirla</a:t>
            </a:r>
          </a:p>
          <a:p>
            <a:pPr marL="525780" lvl="0" indent="-457200" algn="just" defTabSz="914400">
              <a:spcBef>
                <a:spcPts val="700"/>
              </a:spcBef>
              <a:buClr>
                <a:srgbClr val="D6ECFF"/>
              </a:buClr>
              <a:buSzPct val="95000"/>
              <a:buFont typeface="Wingdings" panose="05000000000000000000" pitchFamily="2" charset="2"/>
              <a:buChar char=""/>
            </a:pPr>
            <a:r>
              <a:rPr lang="it-IT" sz="2700" dirty="0" smtClean="0">
                <a:latin typeface="Consolas" panose="020B0609020204030204" pitchFamily="49" charset="0"/>
              </a:rPr>
              <a:t>Come definirla (per sottosistemi)</a:t>
            </a:r>
          </a:p>
          <a:p>
            <a:pPr marL="525780" lvl="0" indent="-457200" algn="just" defTabSz="914400">
              <a:spcBef>
                <a:spcPts val="700"/>
              </a:spcBef>
              <a:buClr>
                <a:srgbClr val="D6ECFF"/>
              </a:buClr>
              <a:buSzPct val="95000"/>
              <a:buFont typeface="Wingdings" panose="05000000000000000000" pitchFamily="2" charset="2"/>
              <a:buChar char=""/>
            </a:pPr>
            <a:r>
              <a:rPr lang="it-IT" sz="2700" dirty="0" smtClean="0">
                <a:latin typeface="Consolas" panose="020B0609020204030204" pitchFamily="49" charset="0"/>
              </a:rPr>
              <a:t>La </a:t>
            </a:r>
            <a:r>
              <a:rPr lang="it-IT" sz="2700" dirty="0">
                <a:latin typeface="Consolas" panose="020B0609020204030204" pitchFamily="49" charset="0"/>
              </a:rPr>
              <a:t>sua gestione – a livello di Stato Membro - trasparente, imparziale e non discriminatoria</a:t>
            </a:r>
          </a:p>
          <a:p>
            <a:pPr algn="ctr">
              <a:buNone/>
            </a:pPr>
            <a:endParaRPr lang="it-IT" sz="2800" dirty="0">
              <a:latin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0141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993900" cy="4927600"/>
          </a:xfrm>
          <a:prstGeom prst="rect">
            <a:avLst/>
          </a:prstGeom>
        </p:spPr>
      </p:pic>
      <p:pic>
        <p:nvPicPr>
          <p:cNvPr id="26" name="Immagin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1754" y="5997795"/>
            <a:ext cx="1326232" cy="616518"/>
          </a:xfrm>
          <a:prstGeom prst="rect">
            <a:avLst/>
          </a:prstGeom>
        </p:spPr>
      </p:pic>
      <p:sp>
        <p:nvSpPr>
          <p:cNvPr id="28" name="Titolo 1"/>
          <p:cNvSpPr txBox="1">
            <a:spLocks/>
          </p:cNvSpPr>
          <p:nvPr/>
        </p:nvSpPr>
        <p:spPr>
          <a:xfrm>
            <a:off x="1545771" y="54862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 spc="-100" baseline="0">
                <a:solidFill>
                  <a:schemeClr val="tx2">
                    <a:satMod val="200000"/>
                  </a:schemeClr>
                </a:solidFill>
                <a:latin typeface="+mj-lt"/>
                <a:ea typeface="+mj-ea"/>
                <a:cs typeface="+mj-cs"/>
              </a:defRPr>
            </a:lvl1pPr>
            <a:extLst/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000" b="0" i="0" u="none" strike="noStrike" kern="1200" cap="none" spc="-10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onsolas"/>
                <a:ea typeface="+mj-ea"/>
                <a:cs typeface="+mj-cs"/>
              </a:rPr>
              <a:t>La normativa comunitaria</a:t>
            </a:r>
            <a:endParaRPr kumimoji="0" lang="it-IT" sz="4000" b="0" i="0" u="none" strike="noStrike" kern="1200" cap="none" spc="-10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onsolas"/>
              <a:ea typeface="+mj-ea"/>
              <a:cs typeface="+mj-cs"/>
            </a:endParaRPr>
          </a:p>
        </p:txBody>
      </p:sp>
      <p:sp>
        <p:nvSpPr>
          <p:cNvPr id="6" name="Rectangle 22"/>
          <p:cNvSpPr/>
          <p:nvPr/>
        </p:nvSpPr>
        <p:spPr>
          <a:xfrm>
            <a:off x="1123156" y="2232592"/>
            <a:ext cx="2630488" cy="302418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it-IT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it-IT"/>
          </a:p>
        </p:txBody>
      </p:sp>
      <p:sp>
        <p:nvSpPr>
          <p:cNvPr id="8" name="CasellaDiTesto 12"/>
          <p:cNvSpPr txBox="1"/>
          <p:nvPr/>
        </p:nvSpPr>
        <p:spPr>
          <a:xfrm>
            <a:off x="1250156" y="3096192"/>
            <a:ext cx="2376488" cy="52228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36000" tIns="36000" rIns="36000" bIns="36000" anchor="ctr"/>
          <a:lstStyle>
            <a:defPPr>
              <a:defRPr lang="it-IT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it-IT" sz="1400" dirty="0">
                <a:solidFill>
                  <a:srgbClr val="000000"/>
                </a:solidFill>
                <a:cs typeface="Arial" charset="0"/>
              </a:rPr>
              <a:t>NORD AFRICA</a:t>
            </a:r>
          </a:p>
        </p:txBody>
      </p:sp>
      <p:sp>
        <p:nvSpPr>
          <p:cNvPr id="9" name="CasellaDiTesto 12"/>
          <p:cNvSpPr txBox="1"/>
          <p:nvPr/>
        </p:nvSpPr>
        <p:spPr>
          <a:xfrm>
            <a:off x="1250156" y="3845492"/>
            <a:ext cx="2376488" cy="52228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36000" tIns="36000" rIns="36000" bIns="36000" anchor="ctr"/>
          <a:lstStyle>
            <a:defPPr>
              <a:defRPr lang="it-IT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it-IT" sz="1400" dirty="0">
                <a:solidFill>
                  <a:srgbClr val="000000"/>
                </a:solidFill>
                <a:cs typeface="Arial" charset="0"/>
              </a:rPr>
              <a:t>MEDIO ORIENTE</a:t>
            </a:r>
          </a:p>
        </p:txBody>
      </p:sp>
      <p:sp>
        <p:nvSpPr>
          <p:cNvPr id="10" name="CasellaDiTesto 12"/>
          <p:cNvSpPr txBox="1"/>
          <p:nvPr/>
        </p:nvSpPr>
        <p:spPr>
          <a:xfrm>
            <a:off x="1234281" y="4609080"/>
            <a:ext cx="2374900" cy="52228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36000" tIns="36000" rIns="36000" bIns="36000">
            <a:spAutoFit/>
          </a:bodyPr>
          <a:lstStyle>
            <a:defPPr>
              <a:defRPr lang="it-IT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it-IT" sz="1400" dirty="0">
                <a:solidFill>
                  <a:srgbClr val="000000"/>
                </a:solidFill>
                <a:cs typeface="Arial" charset="0"/>
              </a:rPr>
              <a:t>COLLEGAMENTI INTERCONTINENTALI</a:t>
            </a:r>
          </a:p>
        </p:txBody>
      </p:sp>
      <p:sp>
        <p:nvSpPr>
          <p:cNvPr id="11" name="CasellaDiTesto 12"/>
          <p:cNvSpPr txBox="1"/>
          <p:nvPr/>
        </p:nvSpPr>
        <p:spPr>
          <a:xfrm>
            <a:off x="1250156" y="2375467"/>
            <a:ext cx="2376488" cy="52228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36000" tIns="36000" rIns="36000" bIns="36000" anchor="ctr"/>
          <a:lstStyle>
            <a:defPPr>
              <a:defRPr lang="it-IT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it-IT" sz="1400" dirty="0">
                <a:solidFill>
                  <a:srgbClr val="000000"/>
                </a:solidFill>
                <a:cs typeface="Arial" charset="0"/>
              </a:rPr>
              <a:t>EUROPA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96163" y="2123733"/>
            <a:ext cx="5249863" cy="337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CasellaDiTesto 12"/>
          <p:cNvSpPr txBox="1"/>
          <p:nvPr/>
        </p:nvSpPr>
        <p:spPr>
          <a:xfrm>
            <a:off x="3088368" y="1090961"/>
            <a:ext cx="3816350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>
            <a:defPPr>
              <a:defRPr lang="it-IT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it-IT" dirty="0">
                <a:solidFill>
                  <a:srgbClr val="000000"/>
                </a:solidFill>
                <a:cs typeface="Arial" charset="0"/>
              </a:rPr>
              <a:t>MERCATI </a:t>
            </a:r>
            <a:r>
              <a:rPr lang="it-IT" dirty="0" smtClean="0">
                <a:solidFill>
                  <a:srgbClr val="000000"/>
                </a:solidFill>
                <a:cs typeface="Arial" charset="0"/>
              </a:rPr>
              <a:t>TARGET PER NUOVI COLLEGAMENTI NON SERVITI</a:t>
            </a:r>
            <a:endParaRPr lang="it-IT" dirty="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2184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993900" cy="4927600"/>
          </a:xfrm>
          <a:prstGeom prst="rect">
            <a:avLst/>
          </a:prstGeom>
        </p:spPr>
      </p:pic>
      <p:pic>
        <p:nvPicPr>
          <p:cNvPr id="26" name="Immagin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1754" y="5997795"/>
            <a:ext cx="1326232" cy="616518"/>
          </a:xfrm>
          <a:prstGeom prst="rect">
            <a:avLst/>
          </a:prstGeom>
        </p:spPr>
      </p:pic>
      <p:sp>
        <p:nvSpPr>
          <p:cNvPr id="28" name="Titolo 1"/>
          <p:cNvSpPr txBox="1">
            <a:spLocks/>
          </p:cNvSpPr>
          <p:nvPr/>
        </p:nvSpPr>
        <p:spPr>
          <a:xfrm>
            <a:off x="1545771" y="457633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 spc="-100" baseline="0">
                <a:solidFill>
                  <a:schemeClr val="tx2">
                    <a:satMod val="200000"/>
                  </a:schemeClr>
                </a:solidFill>
                <a:latin typeface="+mj-lt"/>
                <a:ea typeface="+mj-ea"/>
                <a:cs typeface="+mj-cs"/>
              </a:defRPr>
            </a:lvl1pPr>
            <a:extLst/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0" i="0" u="none" strike="noStrike" kern="1200" cap="none" spc="-10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onsolas"/>
                <a:ea typeface="+mj-ea"/>
                <a:cs typeface="+mj-cs"/>
              </a:rPr>
              <a:t>L’ambiente aeroportuale</a:t>
            </a:r>
            <a:r>
              <a:rPr kumimoji="0" lang="it-IT" sz="3200" b="0" i="0" u="none" strike="noStrike" kern="1200" cap="none" spc="-100" normalizeH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onsolas"/>
                <a:ea typeface="+mj-ea"/>
                <a:cs typeface="+mj-cs"/>
              </a:rPr>
              <a:t> integrato</a:t>
            </a:r>
            <a:endParaRPr kumimoji="0" lang="it-IT" sz="3200" b="0" i="0" u="none" strike="noStrike" kern="1200" cap="none" spc="-10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onsolas"/>
              <a:ea typeface="+mj-ea"/>
              <a:cs typeface="+mj-cs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1545770" y="1580207"/>
            <a:ext cx="7075715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11480" lvl="0" indent="-342900" defTabSz="914400">
              <a:spcBef>
                <a:spcPts val="700"/>
              </a:spcBef>
              <a:buClr>
                <a:srgbClr val="D6ECFF"/>
              </a:buClr>
              <a:buSzPct val="95000"/>
            </a:pPr>
            <a:r>
              <a:rPr lang="it-IT" sz="2800" dirty="0" smtClean="0"/>
              <a:t>	</a:t>
            </a:r>
            <a:r>
              <a:rPr lang="it-IT" sz="2800" dirty="0" smtClean="0">
                <a:latin typeface="Consolas" panose="020B0609020204030204" pitchFamily="49" charset="0"/>
              </a:rPr>
              <a:t>Tutto </a:t>
            </a:r>
            <a:r>
              <a:rPr lang="it-IT" sz="2800" dirty="0">
                <a:latin typeface="Consolas" panose="020B0609020204030204" pitchFamily="49" charset="0"/>
              </a:rPr>
              <a:t>ciò riguarda soprattutto </a:t>
            </a:r>
            <a:r>
              <a:rPr lang="it-IT" sz="2800" dirty="0" smtClean="0">
                <a:latin typeface="Consolas" panose="020B0609020204030204" pitchFamily="49" charset="0"/>
              </a:rPr>
              <a:t>i rapporti tra L’Unione e ciascuno Stato membro.</a:t>
            </a:r>
            <a:r>
              <a:rPr lang="it-IT" sz="2800" dirty="0">
                <a:latin typeface="Consolas" panose="020B0609020204030204" pitchFamily="49" charset="0"/>
              </a:rPr>
              <a:t/>
            </a:r>
            <a:br>
              <a:rPr lang="it-IT" sz="2800" dirty="0">
                <a:latin typeface="Consolas" panose="020B0609020204030204" pitchFamily="49" charset="0"/>
              </a:rPr>
            </a:br>
            <a:r>
              <a:rPr lang="it-IT" sz="2800" dirty="0">
                <a:latin typeface="Consolas" panose="020B0609020204030204" pitchFamily="49" charset="0"/>
              </a:rPr>
              <a:t/>
            </a:r>
            <a:br>
              <a:rPr lang="it-IT" sz="2800" dirty="0">
                <a:latin typeface="Consolas" panose="020B0609020204030204" pitchFamily="49" charset="0"/>
              </a:rPr>
            </a:br>
            <a:r>
              <a:rPr lang="it-IT" sz="2800" dirty="0">
                <a:latin typeface="Consolas" panose="020B0609020204030204" pitchFamily="49" charset="0"/>
              </a:rPr>
              <a:t>Il Gestore aeroportuale ha però anche altre esigenze legate al </a:t>
            </a:r>
            <a:r>
              <a:rPr lang="it-IT" sz="2800" dirty="0" smtClean="0">
                <a:latin typeface="Consolas" panose="020B0609020204030204" pitchFamily="49" charset="0"/>
              </a:rPr>
              <a:t>suo normale funzionamento.</a:t>
            </a:r>
            <a:endParaRPr lang="it-IT" sz="2800" dirty="0">
              <a:latin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9504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993900" cy="4927600"/>
          </a:xfrm>
          <a:prstGeom prst="rect">
            <a:avLst/>
          </a:prstGeom>
        </p:spPr>
      </p:pic>
      <p:pic>
        <p:nvPicPr>
          <p:cNvPr id="26" name="Immagin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1754" y="5997795"/>
            <a:ext cx="1326232" cy="616518"/>
          </a:xfrm>
          <a:prstGeom prst="rect">
            <a:avLst/>
          </a:prstGeom>
        </p:spPr>
      </p:pic>
      <p:sp>
        <p:nvSpPr>
          <p:cNvPr id="28" name="Titolo 1"/>
          <p:cNvSpPr txBox="1">
            <a:spLocks/>
          </p:cNvSpPr>
          <p:nvPr/>
        </p:nvSpPr>
        <p:spPr>
          <a:xfrm>
            <a:off x="1545771" y="457633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 spc="-100" baseline="0">
                <a:solidFill>
                  <a:schemeClr val="tx2">
                    <a:satMod val="200000"/>
                  </a:schemeClr>
                </a:solidFill>
                <a:latin typeface="+mj-lt"/>
                <a:ea typeface="+mj-ea"/>
                <a:cs typeface="+mj-cs"/>
              </a:defRPr>
            </a:lvl1pPr>
            <a:extLst/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0" i="0" u="none" strike="noStrike" kern="1200" cap="none" spc="-10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onsolas"/>
                <a:ea typeface="+mj-ea"/>
                <a:cs typeface="+mj-cs"/>
              </a:rPr>
              <a:t>L’ambiente aeroportuale</a:t>
            </a:r>
            <a:r>
              <a:rPr kumimoji="0" lang="it-IT" sz="3200" b="0" i="0" u="none" strike="noStrike" kern="1200" cap="none" spc="-100" normalizeH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onsolas"/>
                <a:ea typeface="+mj-ea"/>
                <a:cs typeface="+mj-cs"/>
              </a:rPr>
              <a:t> integrato</a:t>
            </a:r>
            <a:endParaRPr kumimoji="0" lang="it-IT" sz="3200" b="0" i="0" u="none" strike="noStrike" kern="1200" cap="none" spc="-10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onsolas"/>
              <a:ea typeface="+mj-ea"/>
              <a:cs typeface="+mj-cs"/>
            </a:endParaRPr>
          </a:p>
        </p:txBody>
      </p:sp>
      <p:sp>
        <p:nvSpPr>
          <p:cNvPr id="6" name="Segnaposto contenuto 2"/>
          <p:cNvSpPr txBox="1">
            <a:spLocks/>
          </p:cNvSpPr>
          <p:nvPr/>
        </p:nvSpPr>
        <p:spPr>
          <a:xfrm>
            <a:off x="1328054" y="1435217"/>
            <a:ext cx="7772400" cy="4572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" algn="just"/>
            <a:r>
              <a:rPr lang="it-IT" sz="2800" dirty="0" smtClean="0">
                <a:solidFill>
                  <a:schemeClr val="tx1"/>
                </a:solidFill>
                <a:latin typeface="Consolas" panose="020B0609020204030204" pitchFamily="49" charset="0"/>
              </a:rPr>
              <a:t>La capacità aeroportuale può essere vista come un importante parametro per </a:t>
            </a:r>
            <a:r>
              <a:rPr lang="it-IT" sz="2800" u="sng" dirty="0" smtClean="0">
                <a:solidFill>
                  <a:schemeClr val="tx1"/>
                </a:solidFill>
                <a:latin typeface="Consolas" panose="020B0609020204030204" pitchFamily="49" charset="0"/>
              </a:rPr>
              <a:t>misurare</a:t>
            </a:r>
            <a:r>
              <a:rPr lang="it-IT" sz="2800" dirty="0" smtClean="0">
                <a:solidFill>
                  <a:schemeClr val="tx1"/>
                </a:solidFill>
                <a:latin typeface="Consolas" panose="020B0609020204030204" pitchFamily="49" charset="0"/>
              </a:rPr>
              <a:t> e </a:t>
            </a:r>
            <a:r>
              <a:rPr lang="it-IT" sz="2800" u="sng" dirty="0" smtClean="0">
                <a:solidFill>
                  <a:schemeClr val="tx1"/>
                </a:solidFill>
                <a:latin typeface="Consolas" panose="020B0609020204030204" pitchFamily="49" charset="0"/>
              </a:rPr>
              <a:t>migliorare</a:t>
            </a:r>
            <a:r>
              <a:rPr lang="it-IT" sz="2800" dirty="0" smtClean="0">
                <a:solidFill>
                  <a:schemeClr val="tx1"/>
                </a:solidFill>
                <a:latin typeface="Consolas" panose="020B0609020204030204" pitchFamily="49" charset="0"/>
              </a:rPr>
              <a:t> la propria efficienza.</a:t>
            </a:r>
          </a:p>
          <a:p>
            <a:pPr marL="68580" algn="just"/>
            <a:r>
              <a:rPr lang="it-IT" sz="2800" dirty="0" smtClean="0">
                <a:solidFill>
                  <a:schemeClr val="tx1"/>
                </a:solidFill>
                <a:latin typeface="Consolas" panose="020B0609020204030204" pitchFamily="49" charset="0"/>
              </a:rPr>
              <a:t>A tal scopo serve conoscere per ogni subsistema:</a:t>
            </a:r>
          </a:p>
          <a:p>
            <a:pPr marL="68580"/>
            <a:endParaRPr lang="it-IT" dirty="0" smtClean="0">
              <a:solidFill>
                <a:schemeClr val="tx1"/>
              </a:solidFill>
            </a:endParaRPr>
          </a:p>
          <a:p>
            <a:pPr marL="68580"/>
            <a:r>
              <a:rPr lang="it-IT" dirty="0" smtClean="0">
                <a:solidFill>
                  <a:schemeClr val="tx1"/>
                </a:solidFill>
              </a:rPr>
              <a:t>VS	</a:t>
            </a:r>
            <a:endParaRPr lang="it-IT" dirty="0"/>
          </a:p>
        </p:txBody>
      </p:sp>
      <p:sp>
        <p:nvSpPr>
          <p:cNvPr id="8" name="Ovale 7"/>
          <p:cNvSpPr/>
          <p:nvPr/>
        </p:nvSpPr>
        <p:spPr>
          <a:xfrm>
            <a:off x="2447764" y="4302956"/>
            <a:ext cx="1732350" cy="124928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latin typeface="Consolas" panose="020B0609020204030204" pitchFamily="49" charset="0"/>
              </a:rPr>
              <a:t>Capacità massima</a:t>
            </a:r>
          </a:p>
        </p:txBody>
      </p:sp>
      <p:sp>
        <p:nvSpPr>
          <p:cNvPr id="9" name="Ovale 8"/>
          <p:cNvSpPr/>
          <p:nvPr/>
        </p:nvSpPr>
        <p:spPr>
          <a:xfrm>
            <a:off x="5900058" y="4302956"/>
            <a:ext cx="1719943" cy="116167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latin typeface="Consolas" panose="020B0609020204030204" pitchFamily="49" charset="0"/>
              </a:rPr>
              <a:t>Capacità attuale</a:t>
            </a:r>
          </a:p>
        </p:txBody>
      </p:sp>
    </p:spTree>
    <p:extLst>
      <p:ext uri="{BB962C8B-B14F-4D97-AF65-F5344CB8AC3E}">
        <p14:creationId xmlns:p14="http://schemas.microsoft.com/office/powerpoint/2010/main" val="67562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993900" cy="4927600"/>
          </a:xfrm>
          <a:prstGeom prst="rect">
            <a:avLst/>
          </a:prstGeom>
        </p:spPr>
      </p:pic>
      <p:pic>
        <p:nvPicPr>
          <p:cNvPr id="26" name="Immagin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1754" y="5997795"/>
            <a:ext cx="1326232" cy="616518"/>
          </a:xfrm>
          <a:prstGeom prst="rect">
            <a:avLst/>
          </a:prstGeom>
        </p:spPr>
      </p:pic>
      <p:sp>
        <p:nvSpPr>
          <p:cNvPr id="28" name="Titolo 1"/>
          <p:cNvSpPr txBox="1">
            <a:spLocks/>
          </p:cNvSpPr>
          <p:nvPr/>
        </p:nvSpPr>
        <p:spPr>
          <a:xfrm>
            <a:off x="1556657" y="229027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 spc="-100" baseline="0">
                <a:solidFill>
                  <a:schemeClr val="tx2">
                    <a:satMod val="200000"/>
                  </a:schemeClr>
                </a:solidFill>
                <a:latin typeface="+mj-lt"/>
                <a:ea typeface="+mj-ea"/>
                <a:cs typeface="+mj-cs"/>
              </a:defRPr>
            </a:lvl1pPr>
            <a:extLst/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0" i="0" u="none" strike="noStrike" kern="1200" cap="none" spc="-10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onsolas"/>
                <a:ea typeface="+mj-ea"/>
                <a:cs typeface="+mj-cs"/>
              </a:rPr>
              <a:t>L’ambiente aeroportuale</a:t>
            </a:r>
            <a:r>
              <a:rPr kumimoji="0" lang="it-IT" sz="3200" b="0" i="0" u="none" strike="noStrike" kern="1200" cap="none" spc="-100" normalizeH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onsolas"/>
                <a:ea typeface="+mj-ea"/>
                <a:cs typeface="+mj-cs"/>
              </a:rPr>
              <a:t> integrato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800" u="sng" noProof="0" dirty="0" smtClean="0">
                <a:solidFill>
                  <a:srgbClr val="00B0F0"/>
                </a:solidFill>
                <a:latin typeface="Consolas"/>
              </a:rPr>
              <a:t>I sottosistemi</a:t>
            </a:r>
            <a:endParaRPr kumimoji="0" lang="it-IT" sz="2800" b="0" i="0" u="sng" strike="noStrike" kern="1200" cap="none" spc="-10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onsolas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1066798" y="1729638"/>
            <a:ext cx="8175170" cy="39626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25780" lvl="0" indent="-457200" defTabSz="914400">
              <a:spcBef>
                <a:spcPts val="700"/>
              </a:spcBef>
              <a:buClr>
                <a:srgbClr val="D6ECFF"/>
              </a:buClr>
              <a:buSzPct val="95000"/>
              <a:buFont typeface="Wingdings" panose="05000000000000000000" pitchFamily="2" charset="2"/>
              <a:buChar char=""/>
            </a:pPr>
            <a:r>
              <a:rPr lang="it-IT" sz="3000" dirty="0">
                <a:latin typeface="Consolas" panose="020B0609020204030204" pitchFamily="49" charset="0"/>
              </a:rPr>
              <a:t>Capacità di accesso via </a:t>
            </a:r>
            <a:r>
              <a:rPr lang="it-IT" sz="3000" dirty="0" smtClean="0">
                <a:latin typeface="Consolas" panose="020B0609020204030204" pitchFamily="49" charset="0"/>
              </a:rPr>
              <a:t>superficie</a:t>
            </a:r>
          </a:p>
          <a:p>
            <a:pPr marL="525780" lvl="0" indent="-457200" defTabSz="914400">
              <a:spcBef>
                <a:spcPts val="700"/>
              </a:spcBef>
              <a:buClr>
                <a:srgbClr val="D6ECFF"/>
              </a:buClr>
              <a:buSzPct val="95000"/>
              <a:buFont typeface="Wingdings" panose="05000000000000000000" pitchFamily="2" charset="2"/>
              <a:buChar char=""/>
            </a:pPr>
            <a:r>
              <a:rPr lang="it-IT" sz="3000" dirty="0" smtClean="0">
                <a:latin typeface="Consolas" panose="020B0609020204030204" pitchFamily="49" charset="0"/>
              </a:rPr>
              <a:t>Capacità aerostazioni</a:t>
            </a:r>
          </a:p>
          <a:p>
            <a:pPr marL="525780" lvl="0" indent="-457200" defTabSz="914400">
              <a:spcBef>
                <a:spcPts val="700"/>
              </a:spcBef>
              <a:buClr>
                <a:srgbClr val="D6ECFF"/>
              </a:buClr>
              <a:buSzPct val="95000"/>
              <a:buFont typeface="Wingdings" panose="05000000000000000000" pitchFamily="2" charset="2"/>
              <a:buChar char=""/>
            </a:pPr>
            <a:r>
              <a:rPr lang="it-IT" sz="3000" dirty="0" smtClean="0">
                <a:latin typeface="Consolas" panose="020B0609020204030204" pitchFamily="49" charset="0"/>
              </a:rPr>
              <a:t>Capacità </a:t>
            </a:r>
            <a:r>
              <a:rPr lang="it-IT" sz="3000" dirty="0">
                <a:latin typeface="Consolas" panose="020B0609020204030204" pitchFamily="49" charset="0"/>
              </a:rPr>
              <a:t>piazzole di </a:t>
            </a:r>
            <a:r>
              <a:rPr lang="it-IT" sz="3000" dirty="0" smtClean="0">
                <a:latin typeface="Consolas" panose="020B0609020204030204" pitchFamily="49" charset="0"/>
              </a:rPr>
              <a:t>sosta</a:t>
            </a:r>
          </a:p>
          <a:p>
            <a:pPr marL="525780" lvl="0" indent="-457200" defTabSz="914400">
              <a:spcBef>
                <a:spcPts val="700"/>
              </a:spcBef>
              <a:buClr>
                <a:srgbClr val="D6ECFF"/>
              </a:buClr>
              <a:buSzPct val="95000"/>
              <a:buFont typeface="Wingdings" panose="05000000000000000000" pitchFamily="2" charset="2"/>
              <a:buChar char=""/>
            </a:pPr>
            <a:r>
              <a:rPr lang="it-IT" sz="3000" dirty="0" smtClean="0">
                <a:latin typeface="Consolas" panose="020B0609020204030204" pitchFamily="49" charset="0"/>
              </a:rPr>
              <a:t>Capacità </a:t>
            </a:r>
            <a:r>
              <a:rPr lang="it-IT" sz="3000" dirty="0">
                <a:latin typeface="Consolas" panose="020B0609020204030204" pitchFamily="49" charset="0"/>
              </a:rPr>
              <a:t>sistema </a:t>
            </a:r>
            <a:r>
              <a:rPr lang="it-IT" sz="3000" dirty="0" smtClean="0">
                <a:latin typeface="Consolas" panose="020B0609020204030204" pitchFamily="49" charset="0"/>
              </a:rPr>
              <a:t>piste </a:t>
            </a:r>
          </a:p>
          <a:p>
            <a:pPr marL="525780" lvl="0" indent="-457200" defTabSz="914400">
              <a:spcBef>
                <a:spcPts val="700"/>
              </a:spcBef>
              <a:buClr>
                <a:srgbClr val="D6ECFF"/>
              </a:buClr>
              <a:buSzPct val="95000"/>
              <a:buFont typeface="Wingdings" panose="05000000000000000000" pitchFamily="2" charset="2"/>
              <a:buChar char=""/>
            </a:pPr>
            <a:r>
              <a:rPr lang="it-IT" sz="3000" dirty="0" smtClean="0">
                <a:latin typeface="Consolas" panose="020B0609020204030204" pitchFamily="49" charset="0"/>
              </a:rPr>
              <a:t>Capacità </a:t>
            </a:r>
            <a:r>
              <a:rPr lang="it-IT" sz="3000" dirty="0">
                <a:latin typeface="Consolas" panose="020B0609020204030204" pitchFamily="49" charset="0"/>
              </a:rPr>
              <a:t>ATC</a:t>
            </a:r>
          </a:p>
          <a:p>
            <a:pPr marL="68580" lvl="0" algn="ctr" defTabSz="914400">
              <a:spcBef>
                <a:spcPts val="700"/>
              </a:spcBef>
              <a:buClr>
                <a:srgbClr val="D6ECFF"/>
              </a:buClr>
              <a:buSzPct val="95000"/>
            </a:pPr>
            <a:endParaRPr lang="it-IT" sz="1050" b="1" u="sng" dirty="0" smtClean="0">
              <a:latin typeface="Consolas" panose="020B0609020204030204" pitchFamily="49" charset="0"/>
            </a:endParaRPr>
          </a:p>
          <a:p>
            <a:pPr marL="68580" lvl="0" algn="ctr" defTabSz="914400">
              <a:spcBef>
                <a:spcPts val="700"/>
              </a:spcBef>
              <a:buClr>
                <a:srgbClr val="D6ECFF"/>
              </a:buClr>
              <a:buSzPct val="95000"/>
            </a:pPr>
            <a:r>
              <a:rPr lang="it-IT" sz="2800" b="1" u="sng" dirty="0" smtClean="0">
                <a:latin typeface="Consolas" panose="020B0609020204030204" pitchFamily="49" charset="0"/>
              </a:rPr>
              <a:t>Non </a:t>
            </a:r>
            <a:r>
              <a:rPr lang="it-IT" sz="2800" b="1" u="sng" dirty="0">
                <a:latin typeface="Consolas" panose="020B0609020204030204" pitchFamily="49" charset="0"/>
              </a:rPr>
              <a:t>tutti sotto il controllo del gestore aeroportuale</a:t>
            </a:r>
          </a:p>
        </p:txBody>
      </p:sp>
    </p:spTree>
    <p:extLst>
      <p:ext uri="{BB962C8B-B14F-4D97-AF65-F5344CB8AC3E}">
        <p14:creationId xmlns:p14="http://schemas.microsoft.com/office/powerpoint/2010/main" val="2971131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2436</TotalTime>
  <Words>650</Words>
  <Application>Microsoft Office PowerPoint</Application>
  <PresentationFormat>Presentazione su schermo (4:3)</PresentationFormat>
  <Paragraphs>116</Paragraphs>
  <Slides>25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25</vt:i4>
      </vt:variant>
    </vt:vector>
  </HeadingPairs>
  <TitlesOfParts>
    <vt:vector size="26" baseType="lpstr">
      <vt:lpstr>Tema di Office</vt:lpstr>
      <vt:lpstr>Presentazione standard di PowerPoint</vt:lpstr>
      <vt:lpstr>CONTENUTI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*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* *</dc:creator>
  <cp:lastModifiedBy>Francesca Miceli</cp:lastModifiedBy>
  <cp:revision>241</cp:revision>
  <dcterms:created xsi:type="dcterms:W3CDTF">2018-04-10T07:37:55Z</dcterms:created>
  <dcterms:modified xsi:type="dcterms:W3CDTF">2019-07-03T07:28:22Z</dcterms:modified>
</cp:coreProperties>
</file>