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777" r:id="rId4"/>
  </p:sldMasterIdLst>
  <p:notesMasterIdLst>
    <p:notesMasterId r:id="rId63"/>
  </p:notesMasterIdLst>
  <p:handoutMasterIdLst>
    <p:handoutMasterId r:id="rId64"/>
  </p:handoutMasterIdLst>
  <p:sldIdLst>
    <p:sldId id="382" r:id="rId5"/>
    <p:sldId id="453" r:id="rId6"/>
    <p:sldId id="387" r:id="rId7"/>
    <p:sldId id="342" r:id="rId8"/>
    <p:sldId id="428" r:id="rId9"/>
    <p:sldId id="430" r:id="rId10"/>
    <p:sldId id="431" r:id="rId11"/>
    <p:sldId id="432" r:id="rId12"/>
    <p:sldId id="433" r:id="rId13"/>
    <p:sldId id="434" r:id="rId14"/>
    <p:sldId id="435" r:id="rId15"/>
    <p:sldId id="436" r:id="rId16"/>
    <p:sldId id="437" r:id="rId17"/>
    <p:sldId id="438" r:id="rId18"/>
    <p:sldId id="447" r:id="rId19"/>
    <p:sldId id="440" r:id="rId20"/>
    <p:sldId id="446" r:id="rId21"/>
    <p:sldId id="445" r:id="rId22"/>
    <p:sldId id="444" r:id="rId23"/>
    <p:sldId id="443" r:id="rId24"/>
    <p:sldId id="442" r:id="rId25"/>
    <p:sldId id="441" r:id="rId26"/>
    <p:sldId id="448" r:id="rId27"/>
    <p:sldId id="450" r:id="rId28"/>
    <p:sldId id="449" r:id="rId29"/>
    <p:sldId id="452" r:id="rId30"/>
    <p:sldId id="451" r:id="rId31"/>
    <p:sldId id="454" r:id="rId32"/>
    <p:sldId id="456" r:id="rId33"/>
    <p:sldId id="464" r:id="rId34"/>
    <p:sldId id="463" r:id="rId35"/>
    <p:sldId id="465" r:id="rId36"/>
    <p:sldId id="466" r:id="rId37"/>
    <p:sldId id="467" r:id="rId38"/>
    <p:sldId id="468" r:id="rId39"/>
    <p:sldId id="469" r:id="rId40"/>
    <p:sldId id="470" r:id="rId41"/>
    <p:sldId id="471" r:id="rId42"/>
    <p:sldId id="472" r:id="rId43"/>
    <p:sldId id="473" r:id="rId44"/>
    <p:sldId id="474" r:id="rId45"/>
    <p:sldId id="475" r:id="rId46"/>
    <p:sldId id="476" r:id="rId47"/>
    <p:sldId id="477" r:id="rId48"/>
    <p:sldId id="478" r:id="rId49"/>
    <p:sldId id="479" r:id="rId50"/>
    <p:sldId id="480" r:id="rId51"/>
    <p:sldId id="481" r:id="rId52"/>
    <p:sldId id="482" r:id="rId53"/>
    <p:sldId id="483" r:id="rId54"/>
    <p:sldId id="484" r:id="rId55"/>
    <p:sldId id="485" r:id="rId56"/>
    <p:sldId id="486" r:id="rId57"/>
    <p:sldId id="487" r:id="rId58"/>
    <p:sldId id="488" r:id="rId59"/>
    <p:sldId id="489" r:id="rId60"/>
    <p:sldId id="490" r:id="rId61"/>
    <p:sldId id="380" r:id="rId6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6969"/>
    <a:srgbClr val="FF8B8B"/>
    <a:srgbClr val="FF5050"/>
    <a:srgbClr val="BA8CDC"/>
    <a:srgbClr val="3399FF"/>
    <a:srgbClr val="61E1FF"/>
    <a:srgbClr val="79E5FF"/>
    <a:srgbClr val="89E9FF"/>
    <a:srgbClr val="4B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B301B821-A1FF-4177-AEE7-76D212191A09}"/>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90" autoAdjust="0"/>
    <p:restoredTop sz="94599" autoAdjust="0"/>
  </p:normalViewPr>
  <p:slideViewPr>
    <p:cSldViewPr>
      <p:cViewPr>
        <p:scale>
          <a:sx n="86" d="100"/>
          <a:sy n="86" d="100"/>
        </p:scale>
        <p:origin x="-816" y="-72"/>
      </p:cViewPr>
      <p:guideLst>
        <p:guide orient="horz" pos="2160"/>
        <p:guide pos="2880"/>
      </p:guideLst>
    </p:cSldViewPr>
  </p:slideViewPr>
  <p:outlineViewPr>
    <p:cViewPr>
      <p:scale>
        <a:sx n="33" d="100"/>
        <a:sy n="33" d="100"/>
      </p:scale>
      <p:origin x="30" y="8922"/>
    </p:cViewPr>
  </p:outlineViewPr>
  <p:notesTextViewPr>
    <p:cViewPr>
      <p:scale>
        <a:sx n="100" d="100"/>
        <a:sy n="100" d="100"/>
      </p:scale>
      <p:origin x="0" y="0"/>
    </p:cViewPr>
  </p:notesText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a:lstStyle/>
          <a:p>
            <a:fld id="{03170175-C3ED-4C72-B085-79CCCD670CC9}" type="datetimeFigureOut">
              <a:rPr lang="en-US" smtClean="0"/>
              <a:pPr/>
              <a:t>12/4/2018</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a:lstStyle/>
          <a:p>
            <a:fld id="{92977F1F-E40B-4E53-8E11-28ED506983A2}" type="slidenum">
              <a:rPr lang="en-US" smtClean="0"/>
              <a:pPr/>
              <a:t>‹N›</a:t>
            </a:fld>
            <a:endParaRPr lang="en-US"/>
          </a:p>
        </p:txBody>
      </p:sp>
    </p:spTree>
    <p:extLst>
      <p:ext uri="{BB962C8B-B14F-4D97-AF65-F5344CB8AC3E}">
        <p14:creationId xmlns:p14="http://schemas.microsoft.com/office/powerpoint/2010/main" val="345568527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a:lstStyle/>
          <a:p>
            <a:fld id="{2D9FB51A-E05F-4494-ADA5-A77EAE266FCF}" type="datetimeFigureOut">
              <a:rPr lang="en-US" smtClean="0"/>
              <a:pPr/>
              <a:t>12/4/2018</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a:normAutofit/>
          </a:bodyPr>
          <a:lstStyle/>
          <a:p>
            <a:pPr lvl="0"/>
            <a:r>
              <a:rPr lang="en-US" noProof="1" smtClean="0"/>
              <a:t>Click to edit Master text styles</a:t>
            </a:r>
            <a:endParaRPr lang="en-US"/>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a:lstStyle/>
          <a:p>
            <a:r>
              <a:rPr lang="en-US" dirty="0" smtClean="0"/>
              <a:t>ROMA, 3-5 DICEMBRE 2018</a:t>
            </a:r>
            <a:endParaRPr lang="en-US" dirty="0"/>
          </a:p>
        </p:txBody>
      </p:sp>
      <p:sp>
        <p:nvSpPr>
          <p:cNvPr id="7" name="Rectangle 7"/>
          <p:cNvSpPr>
            <a:spLocks noGrp="1"/>
          </p:cNvSpPr>
          <p:nvPr>
            <p:ph type="sldNum" sz="quarter" idx="5"/>
          </p:nvPr>
        </p:nvSpPr>
        <p:spPr>
          <a:xfrm>
            <a:off x="3884613" y="8685213"/>
            <a:ext cx="2971800" cy="457200"/>
          </a:xfrm>
          <a:prstGeom prst="rect">
            <a:avLst/>
          </a:prstGeom>
        </p:spPr>
        <p:txBody>
          <a:bodyPr vert="horz"/>
          <a:lstStyle/>
          <a:p>
            <a:fld id="{13CD1B0D-083E-4DA2-81AD-16B7E971189E}" type="slidenum">
              <a:rPr lang="en-US" smtClean="0"/>
              <a:pPr/>
              <a:t>‹N›</a:t>
            </a:fld>
            <a:endParaRPr lang="en-US"/>
          </a:p>
        </p:txBody>
      </p:sp>
    </p:spTree>
    <p:extLst>
      <p:ext uri="{BB962C8B-B14F-4D97-AF65-F5344CB8AC3E}">
        <p14:creationId xmlns:p14="http://schemas.microsoft.com/office/powerpoint/2010/main" val="1300343410"/>
      </p:ext>
    </p:extLst>
  </p:cSld>
  <p:clrMap bg1="lt1" tx1="dk1" bg2="lt2" tx2="dk2" accent1="accent1" accent2="accent2" accent3="accent3" accent4="accent4" accent5="accent5" accent6="accent6" hlink="hlink" folHlink="folHlink"/>
  <p:hf ftr="0" dt="0"/>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it-IT" noProof="0" dirty="0"/>
          </a:p>
        </p:txBody>
      </p:sp>
      <p:sp>
        <p:nvSpPr>
          <p:cNvPr id="4" name="Rectangle 4"/>
          <p:cNvSpPr>
            <a:spLocks noGrp="1"/>
          </p:cNvSpPr>
          <p:nvPr>
            <p:ph type="dt" idx="10"/>
          </p:nvPr>
        </p:nvSpPr>
        <p:spPr/>
        <p:txBody>
          <a:bodyPr/>
          <a:lstStyle/>
          <a:p>
            <a:fld id="{2D9FB51A-E05F-4494-ADA5-A77EAE266FCF}" type="datetimeFigureOut">
              <a:rPr lang="en-US" smtClean="0"/>
              <a:pPr/>
              <a:t>12/4/2018</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it-IT" noProof="0" dirty="0"/>
          </a:p>
        </p:txBody>
      </p:sp>
      <p:sp>
        <p:nvSpPr>
          <p:cNvPr id="4" name="Rectangle 4"/>
          <p:cNvSpPr>
            <a:spLocks noGrp="1"/>
          </p:cNvSpPr>
          <p:nvPr>
            <p:ph type="dt" idx="10"/>
          </p:nvPr>
        </p:nvSpPr>
        <p:spPr/>
        <p:txBody>
          <a:bodyPr/>
          <a:lstStyle/>
          <a:p>
            <a:fld id="{2D9FB51A-E05F-4494-ADA5-A77EAE266FCF}" type="datetimeFigureOut">
              <a:rPr lang="en-US" smtClean="0"/>
              <a:pPr/>
              <a:t>12/4/2018</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3</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it-IT" noProof="0" dirty="0"/>
          </a:p>
        </p:txBody>
      </p:sp>
      <p:sp>
        <p:nvSpPr>
          <p:cNvPr id="4" name="Rectangle 4"/>
          <p:cNvSpPr>
            <a:spLocks noGrp="1"/>
          </p:cNvSpPr>
          <p:nvPr>
            <p:ph type="dt" idx="10"/>
          </p:nvPr>
        </p:nvSpPr>
        <p:spPr/>
        <p:txBody>
          <a:bodyPr/>
          <a:lstStyle/>
          <a:p>
            <a:fld id="{2D9FB51A-E05F-4494-ADA5-A77EAE266FCF}" type="datetimeFigureOut">
              <a:rPr lang="en-US" smtClean="0"/>
              <a:pPr/>
              <a:t>12/4/2018</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4</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it-IT" noProof="0" dirty="0"/>
          </a:p>
        </p:txBody>
      </p:sp>
      <p:sp>
        <p:nvSpPr>
          <p:cNvPr id="4" name="Rectangle 4"/>
          <p:cNvSpPr>
            <a:spLocks noGrp="1"/>
          </p:cNvSpPr>
          <p:nvPr>
            <p:ph type="dt" idx="10"/>
          </p:nvPr>
        </p:nvSpPr>
        <p:spPr/>
        <p:txBody>
          <a:bodyPr/>
          <a:lstStyle/>
          <a:p>
            <a:fld id="{2D9FB51A-E05F-4494-ADA5-A77EAE266FCF}" type="datetimeFigureOut">
              <a:rPr lang="en-US" smtClean="0"/>
              <a:pPr/>
              <a:t>12/4/2018</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58</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8"/>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0BF2718-9C86-4C95-8A93-D4BE81C6B1B5}" type="datetime2">
              <a:rPr lang="en-US" smtClean="0"/>
              <a:pPr/>
              <a:t>Tuesday, December 04, 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F7A2BDD-D331-44F0-96AA-4FB4ED497064}" type="slidenum">
              <a:rPr lang="en-US" smtClean="0"/>
              <a:pPr/>
              <a:t>‹N›</a:t>
            </a:fld>
            <a:endParaRPr lang="en-US" dirty="0"/>
          </a:p>
        </p:txBody>
      </p:sp>
    </p:spTree>
  </p:cSld>
  <p:clrMapOvr>
    <a:masterClrMapping/>
  </p:clrMapOvr>
  <p:transition spd="slow">
    <p:strips dir="l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lgn="l"/>
            <a:fld id="{DC0A39FE-D2FF-4677-9EA0-23F6419A7B04}" type="datetime2">
              <a:rPr lang="en-US" smtClean="0"/>
              <a:pPr algn="l"/>
              <a:t>Tuesday, December 04, 2018</a:t>
            </a:fld>
            <a:endParaRPr lang="en-US" dirty="0">
              <a:solidFill>
                <a:schemeClr val="accent1">
                  <a:shade val="75000"/>
                </a:schemeClr>
              </a:solidFill>
            </a:endParaRPr>
          </a:p>
        </p:txBody>
      </p:sp>
      <p:sp>
        <p:nvSpPr>
          <p:cNvPr id="5" name="Segnaposto piè di pagina 4"/>
          <p:cNvSpPr>
            <a:spLocks noGrp="1"/>
          </p:cNvSpPr>
          <p:nvPr>
            <p:ph type="ftr" sz="quarter" idx="11"/>
          </p:nvPr>
        </p:nvSpPr>
        <p:spPr/>
        <p:txBody>
          <a:bodyPr/>
          <a:lstStyle/>
          <a:p>
            <a:pPr algn="r"/>
            <a:endParaRPr lang="en-US" dirty="0">
              <a:solidFill>
                <a:schemeClr val="accent1">
                  <a:shade val="75000"/>
                </a:schemeClr>
              </a:solidFill>
            </a:endParaRPr>
          </a:p>
        </p:txBody>
      </p:sp>
      <p:sp>
        <p:nvSpPr>
          <p:cNvPr id="6" name="Segnaposto numero diapositiva 5"/>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0"/>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40"/>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lgn="l"/>
            <a:fld id="{6EAFB46C-31AB-48D5-ACEC-11E5CFCC4307}" type="datetime2">
              <a:rPr lang="en-US" smtClean="0"/>
              <a:pPr algn="l"/>
              <a:t>Tuesday, December 04, 2018</a:t>
            </a:fld>
            <a:endParaRPr lang="en-US" dirty="0">
              <a:solidFill>
                <a:schemeClr val="accent1">
                  <a:shade val="75000"/>
                </a:schemeClr>
              </a:solidFill>
            </a:endParaRPr>
          </a:p>
        </p:txBody>
      </p:sp>
      <p:sp>
        <p:nvSpPr>
          <p:cNvPr id="5" name="Segnaposto piè di pagina 4"/>
          <p:cNvSpPr>
            <a:spLocks noGrp="1"/>
          </p:cNvSpPr>
          <p:nvPr>
            <p:ph type="ftr" sz="quarter" idx="11"/>
          </p:nvPr>
        </p:nvSpPr>
        <p:spPr/>
        <p:txBody>
          <a:bodyPr/>
          <a:lstStyle/>
          <a:p>
            <a:pPr algn="r"/>
            <a:endParaRPr lang="en-US" dirty="0">
              <a:solidFill>
                <a:schemeClr val="accent1">
                  <a:shade val="75000"/>
                </a:schemeClr>
              </a:solidFill>
            </a:endParaRPr>
          </a:p>
        </p:txBody>
      </p:sp>
      <p:sp>
        <p:nvSpPr>
          <p:cNvPr id="6" name="Segnaposto numero diapositiva 5"/>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olo e testo">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lgn="l">
              <a:defRPr/>
            </a:lvl1pPr>
          </a:lstStyle>
          <a:p>
            <a:r>
              <a:rPr lang="it-IT" noProof="1" smtClean="0"/>
              <a:t>Fare clic per modificare lo stile del titolo</a:t>
            </a:r>
            <a:endParaRPr lang="en-US" dirty="0"/>
          </a:p>
        </p:txBody>
      </p:sp>
      <p:sp>
        <p:nvSpPr>
          <p:cNvPr id="3" name="Rectangle 3"/>
          <p:cNvSpPr>
            <a:spLocks noGrp="1"/>
          </p:cNvSpPr>
          <p:nvPr>
            <p:ph type="body" idx="1"/>
          </p:nvPr>
        </p:nvSpPr>
        <p:spPr/>
        <p:txBody>
          <a:bodyPr/>
          <a:lstStyle/>
          <a:p>
            <a:pPr lvl="0"/>
            <a:r>
              <a:rPr lang="it-IT" noProof="1" smtClean="0"/>
              <a:t>Fare clic per modificare stili del testo dello schema</a:t>
            </a:r>
          </a:p>
          <a:p>
            <a:pPr lvl="1"/>
            <a:r>
              <a:rPr lang="it-IT" noProof="1" smtClean="0"/>
              <a:t>Secondo livello</a:t>
            </a:r>
          </a:p>
          <a:p>
            <a:pPr lvl="2"/>
            <a:r>
              <a:rPr lang="it-IT" noProof="1" smtClean="0"/>
              <a:t>Terzo livello</a:t>
            </a:r>
          </a:p>
          <a:p>
            <a:pPr lvl="3"/>
            <a:r>
              <a:rPr lang="it-IT" noProof="1" smtClean="0"/>
              <a:t>Quarto livello</a:t>
            </a:r>
          </a:p>
          <a:p>
            <a:pPr lvl="4"/>
            <a:r>
              <a:rPr lang="it-IT" noProof="1" smtClean="0"/>
              <a:t>Quinto livello</a:t>
            </a:r>
            <a:endParaRPr lang="en-US"/>
          </a:p>
        </p:txBody>
      </p:sp>
      <p:sp>
        <p:nvSpPr>
          <p:cNvPr id="4" name="Rectangle 4"/>
          <p:cNvSpPr>
            <a:spLocks noGrp="1"/>
          </p:cNvSpPr>
          <p:nvPr>
            <p:ph type="dt" sz="half" idx="10"/>
          </p:nvPr>
        </p:nvSpPr>
        <p:spPr/>
        <p:txBody>
          <a:bodyPr/>
          <a:lstStyle/>
          <a:p>
            <a:fld id="{DA28E7E5-B3F9-48A8-9870-8F6CE42B8178}" type="datetime2">
              <a:rPr lang="en-US" smtClean="0"/>
              <a:pPr/>
              <a:t>Tuesday, December 04, 2018</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D24C974-5669-4F4D-B5F7-AEFAF0EB8F68}"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93FFB66-EF06-4C1F-A1FC-7F600340850C}" type="datetime2">
              <a:rPr lang="en-US" smtClean="0"/>
              <a:pPr/>
              <a:t>Tuesday, December 04, 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CF7A2BDD-D331-44F0-96AA-4FB4ED497064}" type="slidenum">
              <a:rPr lang="en-US" smtClean="0"/>
              <a:pPr/>
              <a:t>‹N›</a:t>
            </a:fld>
            <a:endParaRPr lang="en-US" dirty="0"/>
          </a:p>
        </p:txBody>
      </p:sp>
    </p:spTree>
  </p:cSld>
  <p:clrMapOvr>
    <a:masterClrMapping/>
  </p:clrMapOvr>
  <p:transition spd="slow">
    <p:strips dir="l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1"/>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pPr algn="l"/>
            <a:fld id="{81322D35-20B4-4416-983F-118535082043}" type="datetime2">
              <a:rPr lang="en-US" smtClean="0"/>
              <a:pPr algn="l"/>
              <a:t>Tuesday, December 04, 2018</a:t>
            </a:fld>
            <a:endParaRPr lang="en-US" dirty="0">
              <a:solidFill>
                <a:schemeClr val="accent1">
                  <a:shade val="75000"/>
                </a:schemeClr>
              </a:solidFill>
            </a:endParaRPr>
          </a:p>
        </p:txBody>
      </p:sp>
      <p:sp>
        <p:nvSpPr>
          <p:cNvPr id="5" name="Segnaposto piè di pagina 4"/>
          <p:cNvSpPr>
            <a:spLocks noGrp="1"/>
          </p:cNvSpPr>
          <p:nvPr>
            <p:ph type="ftr" sz="quarter" idx="11"/>
          </p:nvPr>
        </p:nvSpPr>
        <p:spPr/>
        <p:txBody>
          <a:bodyPr/>
          <a:lstStyle/>
          <a:p>
            <a:pPr algn="r"/>
            <a:endParaRPr lang="en-US" dirty="0">
              <a:solidFill>
                <a:schemeClr val="accent1">
                  <a:shade val="75000"/>
                </a:schemeClr>
              </a:solidFill>
            </a:endParaRPr>
          </a:p>
        </p:txBody>
      </p:sp>
      <p:sp>
        <p:nvSpPr>
          <p:cNvPr id="6" name="Segnaposto numero diapositiva 5"/>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pPr algn="l"/>
            <a:fld id="{CBBDE6E4-B335-4DE4-8345-63955596FF24}" type="datetime2">
              <a:rPr lang="en-US" smtClean="0"/>
              <a:pPr algn="l"/>
              <a:t>Tuesday, December 04, 2018</a:t>
            </a:fld>
            <a:endParaRPr lang="en-US" dirty="0">
              <a:solidFill>
                <a:schemeClr val="accent1">
                  <a:shade val="75000"/>
                </a:schemeClr>
              </a:solidFill>
            </a:endParaRPr>
          </a:p>
        </p:txBody>
      </p:sp>
      <p:sp>
        <p:nvSpPr>
          <p:cNvPr id="6" name="Segnaposto piè di pagina 5"/>
          <p:cNvSpPr>
            <a:spLocks noGrp="1"/>
          </p:cNvSpPr>
          <p:nvPr>
            <p:ph type="ftr" sz="quarter" idx="11"/>
          </p:nvPr>
        </p:nvSpPr>
        <p:spPr/>
        <p:txBody>
          <a:bodyPr/>
          <a:lstStyle/>
          <a:p>
            <a:pPr algn="r"/>
            <a:endParaRPr lang="en-US" dirty="0">
              <a:solidFill>
                <a:schemeClr val="accent1">
                  <a:shade val="75000"/>
                </a:schemeClr>
              </a:solidFill>
            </a:endParaRPr>
          </a:p>
        </p:txBody>
      </p:sp>
      <p:sp>
        <p:nvSpPr>
          <p:cNvPr id="7" name="Segnaposto numero diapositiva 6"/>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pPr algn="l"/>
            <a:fld id="{DC29FF8A-2DEB-4F47-BDF5-57FEB9D94189}" type="datetime2">
              <a:rPr lang="en-US" smtClean="0"/>
              <a:pPr algn="l"/>
              <a:t>Tuesday, December 04, 2018</a:t>
            </a:fld>
            <a:endParaRPr lang="en-US" dirty="0">
              <a:solidFill>
                <a:schemeClr val="accent1">
                  <a:shade val="75000"/>
                </a:schemeClr>
              </a:solidFill>
            </a:endParaRPr>
          </a:p>
        </p:txBody>
      </p:sp>
      <p:sp>
        <p:nvSpPr>
          <p:cNvPr id="8" name="Segnaposto piè di pagina 7"/>
          <p:cNvSpPr>
            <a:spLocks noGrp="1"/>
          </p:cNvSpPr>
          <p:nvPr>
            <p:ph type="ftr" sz="quarter" idx="11"/>
          </p:nvPr>
        </p:nvSpPr>
        <p:spPr/>
        <p:txBody>
          <a:bodyPr/>
          <a:lstStyle/>
          <a:p>
            <a:pPr algn="r"/>
            <a:endParaRPr lang="en-US" dirty="0">
              <a:solidFill>
                <a:schemeClr val="accent1">
                  <a:shade val="75000"/>
                </a:schemeClr>
              </a:solidFill>
            </a:endParaRPr>
          </a:p>
        </p:txBody>
      </p:sp>
      <p:sp>
        <p:nvSpPr>
          <p:cNvPr id="9" name="Segnaposto numero diapositiva 8"/>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307B9DE-2765-459A-B0B7-02FBC5759827}" type="datetime2">
              <a:rPr lang="en-US" smtClean="0"/>
              <a:pPr/>
              <a:t>Tuesday, December 04, 2018</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CF7A2BDD-D331-44F0-96AA-4FB4ED497064}" type="slidenum">
              <a:rPr lang="en-US" smtClean="0"/>
              <a:pPr/>
              <a:t>‹N›</a:t>
            </a:fld>
            <a:endParaRPr lang="en-US"/>
          </a:p>
        </p:txBody>
      </p:sp>
    </p:spTree>
  </p:cSld>
  <p:clrMapOvr>
    <a:masterClrMapping/>
  </p:clrMapOvr>
  <p:transition spd="slow">
    <p:strips dir="l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0A24EA4-5A37-40C1-B5F3-D18E7660A449}" type="datetime2">
              <a:rPr lang="en-US" smtClean="0"/>
              <a:pPr/>
              <a:t>Tuesday, December 04, 2018</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CF7A2BDD-D331-44F0-96AA-4FB4ED497064}" type="slidenum">
              <a:rPr lang="en-US" smtClean="0"/>
              <a:pPr/>
              <a:t>‹N›</a:t>
            </a:fld>
            <a:endParaRPr lang="en-US"/>
          </a:p>
        </p:txBody>
      </p:sp>
    </p:spTree>
  </p:cSld>
  <p:clrMapOvr>
    <a:masterClrMapping/>
  </p:clrMapOvr>
  <p:transition spd="slow">
    <p:strips dir="l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4" y="273049"/>
            <a:ext cx="3008313" cy="1162051"/>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algn="l"/>
            <a:fld id="{02DD8BF4-3AC3-4D34-B544-7B6BC5ACBE5B}" type="datetime2">
              <a:rPr lang="en-US" smtClean="0"/>
              <a:pPr algn="l"/>
              <a:t>Tuesday, December 04, 2018</a:t>
            </a:fld>
            <a:endParaRPr lang="en-US" dirty="0">
              <a:solidFill>
                <a:schemeClr val="accent1">
                  <a:shade val="75000"/>
                </a:schemeClr>
              </a:solidFill>
            </a:endParaRPr>
          </a:p>
        </p:txBody>
      </p:sp>
      <p:sp>
        <p:nvSpPr>
          <p:cNvPr id="6" name="Segnaposto piè di pagina 5"/>
          <p:cNvSpPr>
            <a:spLocks noGrp="1"/>
          </p:cNvSpPr>
          <p:nvPr>
            <p:ph type="ftr" sz="quarter" idx="11"/>
          </p:nvPr>
        </p:nvSpPr>
        <p:spPr/>
        <p:txBody>
          <a:bodyPr/>
          <a:lstStyle/>
          <a:p>
            <a:pPr algn="r"/>
            <a:endParaRPr lang="en-US" dirty="0">
              <a:solidFill>
                <a:schemeClr val="accent1">
                  <a:shade val="75000"/>
                </a:schemeClr>
              </a:solidFill>
            </a:endParaRPr>
          </a:p>
        </p:txBody>
      </p:sp>
      <p:sp>
        <p:nvSpPr>
          <p:cNvPr id="7" name="Segnaposto numero diapositiva 6"/>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1"/>
            <a:ext cx="5486400" cy="566739"/>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algn="l"/>
            <a:fld id="{69BA88E2-BE66-42F8-ABBE-767154B79D1B}" type="datetime2">
              <a:rPr lang="en-US" smtClean="0"/>
              <a:pPr algn="l"/>
              <a:t>Tuesday, December 04, 2018</a:t>
            </a:fld>
            <a:endParaRPr lang="en-US" dirty="0">
              <a:solidFill>
                <a:schemeClr val="accent1">
                  <a:shade val="75000"/>
                </a:schemeClr>
              </a:solidFill>
            </a:endParaRPr>
          </a:p>
        </p:txBody>
      </p:sp>
      <p:sp>
        <p:nvSpPr>
          <p:cNvPr id="6" name="Segnaposto piè di pagina 5"/>
          <p:cNvSpPr>
            <a:spLocks noGrp="1"/>
          </p:cNvSpPr>
          <p:nvPr>
            <p:ph type="ftr" sz="quarter" idx="11"/>
          </p:nvPr>
        </p:nvSpPr>
        <p:spPr/>
        <p:txBody>
          <a:bodyPr/>
          <a:lstStyle/>
          <a:p>
            <a:pPr algn="r"/>
            <a:endParaRPr lang="en-US" dirty="0">
              <a:solidFill>
                <a:schemeClr val="accent1">
                  <a:shade val="75000"/>
                </a:schemeClr>
              </a:solidFill>
            </a:endParaRPr>
          </a:p>
        </p:txBody>
      </p:sp>
      <p:sp>
        <p:nvSpPr>
          <p:cNvPr id="7" name="Segnaposto numero diapositiva 6"/>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1000">
              <a:schemeClr val="tx2">
                <a:lumMod val="20000"/>
                <a:lumOff val="80000"/>
                <a:alpha val="49000"/>
              </a:schemeClr>
            </a:gs>
            <a:gs pos="5000">
              <a:srgbClr val="85C2FF"/>
            </a:gs>
            <a:gs pos="80000">
              <a:srgbClr val="C4D6EB"/>
            </a:gs>
            <a:gs pos="67000">
              <a:srgbClr val="FFEBFA"/>
            </a:gs>
          </a:gsLst>
          <a:lin ang="132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l"/>
            <a:fld id="{3D4A340E-A779-48C1-9241-2DB1FDD6D091}" type="datetime2">
              <a:rPr lang="en-US" smtClean="0"/>
              <a:pPr algn="l"/>
              <a:t>Tuesday, December 04, 2018</a:t>
            </a:fld>
            <a:endParaRPr lang="en-US" dirty="0">
              <a:solidFill>
                <a:schemeClr val="accent1">
                  <a:shade val="75000"/>
                </a:schemeClr>
              </a:solidFill>
            </a:endParaRPr>
          </a:p>
        </p:txBody>
      </p:sp>
      <p:sp>
        <p:nvSpPr>
          <p:cNvPr id="5" name="Segnaposto piè di pa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a:endParaRPr lang="en-US" dirty="0">
              <a:solidFill>
                <a:schemeClr val="accent1">
                  <a:shade val="75000"/>
                </a:schemeClr>
              </a:solidFill>
            </a:endParaRPr>
          </a:p>
        </p:txBody>
      </p:sp>
      <p:sp>
        <p:nvSpPr>
          <p:cNvPr id="6" name="Segnaposto numero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Lst>
  <p:transition spd="slow">
    <p:strips dir="ld"/>
  </p:transition>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a:xfrm>
            <a:off x="2571736" y="3857628"/>
            <a:ext cx="6215106" cy="2143140"/>
          </a:xfrm>
        </p:spPr>
        <p:txBody>
          <a:bodyPr>
            <a:normAutofit/>
          </a:bodyPr>
          <a:lstStyle/>
          <a:p>
            <a:pPr algn="ctr"/>
            <a:r>
              <a:rPr lang="it-IT" sz="3600" b="1" dirty="0" smtClean="0">
                <a:solidFill>
                  <a:srgbClr val="0070C0"/>
                </a:solidFill>
              </a:rPr>
              <a:t>Il ruolo dell’Enac</a:t>
            </a:r>
            <a:r>
              <a:rPr lang="it-IT" sz="3600" dirty="0" smtClean="0">
                <a:solidFill>
                  <a:srgbClr val="0070C0"/>
                </a:solidFill>
              </a:rPr>
              <a:t> </a:t>
            </a:r>
            <a:r>
              <a:rPr lang="it-IT" sz="3600" b="1" dirty="0" smtClean="0">
                <a:solidFill>
                  <a:srgbClr val="0070C0"/>
                </a:solidFill>
              </a:rPr>
              <a:t>in </a:t>
            </a:r>
            <a:r>
              <a:rPr lang="it-IT" sz="3600" b="1" smtClean="0">
                <a:solidFill>
                  <a:srgbClr val="0070C0"/>
                </a:solidFill>
              </a:rPr>
              <a:t>ambito aeroportuale</a:t>
            </a:r>
            <a:endParaRPr lang="it-IT" sz="3600" dirty="0">
              <a:solidFill>
                <a:srgbClr val="0070C0"/>
              </a:solidFill>
            </a:endParaRPr>
          </a:p>
        </p:txBody>
      </p:sp>
      <p:sp>
        <p:nvSpPr>
          <p:cNvPr id="14" name="Rettangolo 13"/>
          <p:cNvSpPr/>
          <p:nvPr/>
        </p:nvSpPr>
        <p:spPr>
          <a:xfrm>
            <a:off x="142844" y="1857364"/>
            <a:ext cx="4429156" cy="646331"/>
          </a:xfrm>
          <a:prstGeom prst="rect">
            <a:avLst/>
          </a:prstGeom>
        </p:spPr>
        <p:txBody>
          <a:bodyPr wrap="square">
            <a:spAutoFit/>
          </a:bodyPr>
          <a:lstStyle/>
          <a:p>
            <a:endParaRPr lang="it-IT" b="1" dirty="0" smtClean="0">
              <a:solidFill>
                <a:schemeClr val="tx2">
                  <a:shade val="75000"/>
                </a:schemeClr>
              </a:solidFill>
            </a:endParaRPr>
          </a:p>
          <a:p>
            <a:r>
              <a:rPr lang="it-IT" b="1" dirty="0" smtClean="0">
                <a:solidFill>
                  <a:schemeClr val="tx2">
                    <a:shade val="75000"/>
                  </a:schemeClr>
                </a:solidFill>
              </a:rPr>
              <a:t>     </a:t>
            </a:r>
            <a:endParaRPr lang="it-IT" b="1" dirty="0" smtClean="0"/>
          </a:p>
        </p:txBody>
      </p:sp>
      <p:pic>
        <p:nvPicPr>
          <p:cNvPr id="5" name="Immagine 5"/>
          <p:cNvPicPr>
            <a:picLocks noChangeAspect="1" noChangeArrowheads="1"/>
          </p:cNvPicPr>
          <p:nvPr/>
        </p:nvPicPr>
        <p:blipFill>
          <a:blip r:embed="rId3"/>
          <a:srcRect/>
          <a:stretch>
            <a:fillRect/>
          </a:stretch>
        </p:blipFill>
        <p:spPr bwMode="auto">
          <a:xfrm>
            <a:off x="428596" y="642918"/>
            <a:ext cx="2308225" cy="965200"/>
          </a:xfrm>
          <a:prstGeom prst="rect">
            <a:avLst/>
          </a:prstGeom>
          <a:noFill/>
          <a:ln w="9525">
            <a:noFill/>
            <a:miter lim="800000"/>
            <a:headEnd/>
            <a:tailEnd/>
          </a:ln>
        </p:spPr>
      </p:pic>
      <p:sp>
        <p:nvSpPr>
          <p:cNvPr id="3" name="Rettangolo 2"/>
          <p:cNvSpPr/>
          <p:nvPr/>
        </p:nvSpPr>
        <p:spPr>
          <a:xfrm>
            <a:off x="428596" y="2420889"/>
            <a:ext cx="6303644" cy="1754326"/>
          </a:xfrm>
          <a:prstGeom prst="rect">
            <a:avLst/>
          </a:prstGeom>
        </p:spPr>
        <p:txBody>
          <a:bodyPr wrap="square">
            <a:spAutoFit/>
          </a:bodyPr>
          <a:lstStyle/>
          <a:p>
            <a:r>
              <a:rPr lang="it-IT" b="1" dirty="0"/>
              <a:t>XIII CORSO DI FORMAZIONE </a:t>
            </a:r>
            <a:endParaRPr lang="it-IT" b="1" dirty="0" smtClean="0"/>
          </a:p>
          <a:p>
            <a:r>
              <a:rPr lang="it-IT" b="1" dirty="0" smtClean="0"/>
              <a:t>GIURIDICO AMMINISTRATIVA</a:t>
            </a:r>
            <a:endParaRPr lang="it-IT" dirty="0"/>
          </a:p>
          <a:p>
            <a:r>
              <a:rPr lang="it-IT" b="1" dirty="0" smtClean="0"/>
              <a:t>DEMETRA </a:t>
            </a:r>
          </a:p>
          <a:p>
            <a:r>
              <a:rPr lang="it-IT" b="1" dirty="0" smtClean="0"/>
              <a:t>IL </a:t>
            </a:r>
            <a:r>
              <a:rPr lang="it-IT" b="1" dirty="0"/>
              <a:t>TRASPORTO AEREO A VENT’ANNI DALLA LIBERALIZZAZIONE</a:t>
            </a:r>
            <a:endParaRPr lang="it-IT" dirty="0"/>
          </a:p>
          <a:p>
            <a:r>
              <a:rPr lang="it-IT" b="1" dirty="0"/>
              <a:t>3 - 5 Dicembre 2018</a:t>
            </a:r>
            <a:endParaRPr lang="it-IT" dirty="0"/>
          </a:p>
          <a:p>
            <a:endParaRPr lang="it-IT" dirty="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solidFill>
                  <a:srgbClr val="0070C0"/>
                </a:solidFill>
              </a:rPr>
              <a:t>Iniziative internazionali</a:t>
            </a:r>
            <a:endParaRPr lang="it-IT" dirty="0"/>
          </a:p>
        </p:txBody>
      </p:sp>
      <p:sp>
        <p:nvSpPr>
          <p:cNvPr id="3" name="Segnaposto testo 2"/>
          <p:cNvSpPr>
            <a:spLocks noGrp="1"/>
          </p:cNvSpPr>
          <p:nvPr>
            <p:ph type="body" idx="1"/>
          </p:nvPr>
        </p:nvSpPr>
        <p:spPr/>
        <p:txBody>
          <a:bodyPr>
            <a:normAutofit fontScale="92500" lnSpcReduction="10000"/>
          </a:bodyPr>
          <a:lstStyle/>
          <a:p>
            <a:pPr marL="0" indent="0" algn="just">
              <a:buNone/>
            </a:pPr>
            <a:r>
              <a:rPr lang="it-IT" dirty="0"/>
              <a:t>Secondo il Direttore Generale dell’</a:t>
            </a:r>
            <a:r>
              <a:rPr lang="it-IT" dirty="0" err="1"/>
              <a:t>Enac</a:t>
            </a:r>
            <a:r>
              <a:rPr lang="it-IT" dirty="0"/>
              <a:t> e i Direttori Generali degli altri </a:t>
            </a:r>
            <a:r>
              <a:rPr lang="it-IT" dirty="0" smtClean="0"/>
              <a:t>firmatari, </a:t>
            </a:r>
            <a:r>
              <a:rPr lang="it-IT" dirty="0"/>
              <a:t>si tratta di questioni che </a:t>
            </a:r>
            <a:r>
              <a:rPr lang="it-IT" dirty="0" smtClean="0"/>
              <a:t>rientrano </a:t>
            </a:r>
            <a:r>
              <a:rPr lang="it-IT" dirty="0"/>
              <a:t>nei servizi minimi da garantire con l’acquisto del biglietto, tra cui: </a:t>
            </a:r>
          </a:p>
          <a:p>
            <a:pPr lvl="0" algn="just">
              <a:buFont typeface="Wingdings" panose="05000000000000000000" pitchFamily="2" charset="2"/>
              <a:buChar char="ü"/>
            </a:pPr>
            <a:r>
              <a:rPr lang="it-IT" dirty="0"/>
              <a:t>bagaglio a mano e da stiva incluso nel prezzo del biglietto; </a:t>
            </a:r>
            <a:endParaRPr lang="it-IT" dirty="0" smtClean="0"/>
          </a:p>
          <a:p>
            <a:pPr lvl="0" algn="just">
              <a:buFont typeface="Wingdings" panose="05000000000000000000" pitchFamily="2" charset="2"/>
              <a:buChar char="ü"/>
            </a:pPr>
            <a:r>
              <a:rPr lang="it-IT" dirty="0" smtClean="0"/>
              <a:t>larghezza </a:t>
            </a:r>
            <a:r>
              <a:rPr lang="it-IT" dirty="0"/>
              <a:t>e passo minimi tra i sedili; </a:t>
            </a:r>
          </a:p>
          <a:p>
            <a:pPr lvl="0" algn="just">
              <a:buFont typeface="Wingdings" panose="05000000000000000000" pitchFamily="2" charset="2"/>
              <a:buChar char="Ø"/>
            </a:pPr>
            <a:r>
              <a:rPr lang="it-IT" dirty="0"/>
              <a:t>assegnazione obbligatoria e gratuita del posto adiacente a un minore o a una persona con mobilità ridotta con cui si viaggia. </a:t>
            </a:r>
          </a:p>
          <a:p>
            <a:endParaRPr lang="it-IT" dirty="0"/>
          </a:p>
        </p:txBody>
      </p:sp>
      <p:sp>
        <p:nvSpPr>
          <p:cNvPr id="4" name="Segnaposto piè di pagina 3"/>
          <p:cNvSpPr>
            <a:spLocks noGrp="1"/>
          </p:cNvSpPr>
          <p:nvPr>
            <p:ph type="ftr" sz="quarter" idx="11"/>
          </p:nvPr>
        </p:nvSpPr>
        <p:spPr>
          <a:xfrm>
            <a:off x="857224" y="6356352"/>
            <a:ext cx="2643206" cy="365125"/>
          </a:xfrm>
        </p:spPr>
        <p:txBody>
          <a:bodyPr/>
          <a:lstStyle/>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b="1" dirty="0">
                <a:solidFill>
                  <a:srgbClr val="0070C0"/>
                </a:solidFill>
              </a:rPr>
              <a:t>Iniziative internazionali</a:t>
            </a:r>
            <a:endParaRPr lang="it-IT" sz="4000" b="1" dirty="0" smtClean="0">
              <a:solidFill>
                <a:srgbClr val="0070C0"/>
              </a:solidFill>
            </a:endParaRPr>
          </a:p>
        </p:txBody>
      </p:sp>
      <p:sp>
        <p:nvSpPr>
          <p:cNvPr id="3" name="Segnaposto testo 2"/>
          <p:cNvSpPr>
            <a:spLocks noGrp="1"/>
          </p:cNvSpPr>
          <p:nvPr>
            <p:ph type="body" idx="1"/>
          </p:nvPr>
        </p:nvSpPr>
        <p:spPr>
          <a:xfrm>
            <a:off x="457200" y="1428737"/>
            <a:ext cx="8229600" cy="4697428"/>
          </a:xfrm>
        </p:spPr>
        <p:txBody>
          <a:bodyPr>
            <a:normAutofit fontScale="92500" lnSpcReduction="20000"/>
          </a:bodyPr>
          <a:lstStyle/>
          <a:p>
            <a:pPr lvl="7"/>
            <a:endParaRPr lang="it-IT" i="1" dirty="0" smtClean="0"/>
          </a:p>
          <a:p>
            <a:pPr lvl="7" algn="just">
              <a:buFont typeface="Wingdings" pitchFamily="2" charset="2"/>
              <a:buChar char="ü"/>
            </a:pPr>
            <a:endParaRPr lang="it-IT" i="1" dirty="0"/>
          </a:p>
          <a:p>
            <a:pPr marL="0" indent="0" algn="just">
              <a:buNone/>
            </a:pPr>
            <a:r>
              <a:rPr lang="it-IT" dirty="0" smtClean="0"/>
              <a:t>I </a:t>
            </a:r>
            <a:r>
              <a:rPr lang="it-IT" dirty="0"/>
              <a:t>Direttori Generali hanno </a:t>
            </a:r>
            <a:r>
              <a:rPr lang="it-IT" dirty="0" smtClean="0"/>
              <a:t>ritenuto che alcuni </a:t>
            </a:r>
            <a:r>
              <a:rPr lang="it-IT" dirty="0"/>
              <a:t>servizi, tra cui quelli oggetto della richiesta alla Commissione Europea, siano connessi alla dignità del passeggero e non possano essere lasciati totalmente alla discrezionalità del mercato e degli interessi economici delle compagnie. </a:t>
            </a:r>
            <a:endParaRPr lang="it-IT" sz="2400" dirty="0"/>
          </a:p>
          <a:p>
            <a:pPr marL="0" indent="0" algn="just">
              <a:buNone/>
            </a:pPr>
            <a:r>
              <a:rPr lang="it-IT" dirty="0"/>
              <a:t>L’ENAC auspica che il percorso proposto venga condiviso dalla Commissione Europea e venga così avviato al più presto l’iter </a:t>
            </a:r>
            <a:r>
              <a:rPr lang="it-IT" dirty="0" err="1"/>
              <a:t>regolatorio</a:t>
            </a:r>
            <a:r>
              <a:rPr lang="it-IT" dirty="0"/>
              <a:t> per tutte le compagnie che operano nell’Unione Europea.</a:t>
            </a:r>
            <a:endParaRPr lang="it-IT" sz="2400" dirty="0"/>
          </a:p>
          <a:p>
            <a:pPr marL="3200400" lvl="7" indent="0" algn="just">
              <a:buNone/>
            </a:pPr>
            <a:endParaRPr lang="it-IT" i="1" dirty="0"/>
          </a:p>
          <a:p>
            <a:pPr lvl="7" algn="just">
              <a:buNone/>
            </a:pPr>
            <a:endParaRPr lang="it-IT" dirty="0" smtClean="0"/>
          </a:p>
          <a:p>
            <a:pPr>
              <a:buNone/>
            </a:pPr>
            <a:endParaRPr lang="it-IT" dirty="0"/>
          </a:p>
        </p:txBody>
      </p:sp>
      <p:sp>
        <p:nvSpPr>
          <p:cNvPr id="4" name="Segnaposto piè di pagina 3"/>
          <p:cNvSpPr>
            <a:spLocks noGrp="1"/>
          </p:cNvSpPr>
          <p:nvPr>
            <p:ph type="ftr" sz="quarter" idx="11"/>
          </p:nvPr>
        </p:nvSpPr>
        <p:spPr>
          <a:xfrm>
            <a:off x="857224" y="6356352"/>
            <a:ext cx="2928958" cy="365125"/>
          </a:xfrm>
        </p:spPr>
        <p:txBody>
          <a:bodyPr/>
          <a:lstStyle/>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b="1" dirty="0" smtClean="0">
                <a:solidFill>
                  <a:srgbClr val="0070C0"/>
                </a:solidFill>
              </a:rPr>
              <a:t>L’istituzione </a:t>
            </a:r>
            <a:r>
              <a:rPr lang="it-IT" sz="4000" b="1" dirty="0" smtClean="0">
                <a:solidFill>
                  <a:srgbClr val="0070C0"/>
                </a:solidFill>
              </a:rPr>
              <a:t>dell’ENAC</a:t>
            </a:r>
          </a:p>
        </p:txBody>
      </p:sp>
      <p:sp>
        <p:nvSpPr>
          <p:cNvPr id="3" name="Segnaposto testo 2"/>
          <p:cNvSpPr>
            <a:spLocks noGrp="1"/>
          </p:cNvSpPr>
          <p:nvPr>
            <p:ph type="body" idx="1"/>
          </p:nvPr>
        </p:nvSpPr>
        <p:spPr/>
        <p:txBody>
          <a:bodyPr>
            <a:normAutofit fontScale="92500" lnSpcReduction="10000"/>
          </a:bodyPr>
          <a:lstStyle/>
          <a:p>
            <a:pPr marL="0" indent="0" algn="just">
              <a:buNone/>
            </a:pPr>
            <a:r>
              <a:rPr lang="it-IT" dirty="0"/>
              <a:t>La costituzione ed il mandato dell’</a:t>
            </a:r>
            <a:r>
              <a:rPr lang="it-IT" dirty="0" err="1"/>
              <a:t>Enac</a:t>
            </a:r>
            <a:r>
              <a:rPr lang="it-IT" dirty="0"/>
              <a:t> si sono dunque inseriti nel contesto delle trasformazioni che hanno interessato il settore del trasporto aereo, in seguito all’introduzione di una disciplina di carattere comunitario cogente e immediatamente applicabile nell’ordinamento nazionale, che ha imposto una rivisitazione del quadro giuridico di riferimento, sia in materia di organismi preposti alla disciplina del settore, sia in relazione alle modalità di gestione delle infrastrutture aeroportuali.</a:t>
            </a:r>
          </a:p>
          <a:p>
            <a:pPr>
              <a:buNone/>
            </a:pPr>
            <a:endParaRPr lang="it-IT" dirty="0"/>
          </a:p>
        </p:txBody>
      </p:sp>
      <p:sp>
        <p:nvSpPr>
          <p:cNvPr id="4" name="Segnaposto piè di pagina 3"/>
          <p:cNvSpPr>
            <a:spLocks noGrp="1"/>
          </p:cNvSpPr>
          <p:nvPr>
            <p:ph type="ftr" sz="quarter" idx="11"/>
          </p:nvPr>
        </p:nvSpPr>
        <p:spPr>
          <a:xfrm>
            <a:off x="928662" y="6356352"/>
            <a:ext cx="2571768" cy="365125"/>
          </a:xfrm>
        </p:spPr>
        <p:txBody>
          <a:bodyPr/>
          <a:lstStyle/>
          <a:p>
            <a:endParaRPr lang="en-US" dirty="0"/>
          </a:p>
        </p:txBody>
      </p:sp>
      <p:sp>
        <p:nvSpPr>
          <p:cNvPr id="5" name="Rettangolo 4"/>
          <p:cNvSpPr/>
          <p:nvPr/>
        </p:nvSpPr>
        <p:spPr>
          <a:xfrm>
            <a:off x="2428860" y="-495151"/>
            <a:ext cx="4429140" cy="2585323"/>
          </a:xfrm>
          <a:prstGeom prst="rect">
            <a:avLst/>
          </a:prstGeom>
        </p:spPr>
        <p:txBody>
          <a:bodyPr wrap="square">
            <a:spAutoFit/>
          </a:bodyPr>
          <a:lstStyle/>
          <a:p>
            <a:pPr lvl="7"/>
            <a:endParaRPr lang="it-IT" dirty="0" smtClean="0"/>
          </a:p>
          <a:p>
            <a:pPr lvl="7"/>
            <a:endParaRPr lang="it-IT" dirty="0" smtClean="0"/>
          </a:p>
          <a:p>
            <a:pPr lvl="7"/>
            <a:endParaRPr lang="it-IT" dirty="0" smtClean="0"/>
          </a:p>
          <a:p>
            <a:pPr lvl="7"/>
            <a:endParaRPr lang="it-IT" dirty="0" smtClean="0"/>
          </a:p>
          <a:p>
            <a:pPr lvl="7"/>
            <a:endParaRPr lang="it-IT" dirty="0" smtClean="0"/>
          </a:p>
          <a:p>
            <a:pPr lvl="7"/>
            <a:endParaRPr lang="it-IT" dirty="0" smtClean="0"/>
          </a:p>
          <a:p>
            <a:pPr lvl="7"/>
            <a:endParaRPr lang="it-IT" dirty="0" smtClean="0"/>
          </a:p>
          <a:p>
            <a:pPr lvl="7"/>
            <a:endParaRPr lang="it-IT" dirty="0" smtClean="0"/>
          </a:p>
          <a:p>
            <a:pPr lvl="7"/>
            <a:endParaRPr lang="it-IT"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b="1" dirty="0" smtClean="0">
                <a:solidFill>
                  <a:srgbClr val="0070C0"/>
                </a:solidFill>
              </a:rPr>
              <a:t>Il mandato dell’</a:t>
            </a:r>
            <a:r>
              <a:rPr lang="it-IT" sz="4000" b="1" dirty="0" err="1" smtClean="0">
                <a:solidFill>
                  <a:srgbClr val="0070C0"/>
                </a:solidFill>
              </a:rPr>
              <a:t>Enac</a:t>
            </a:r>
            <a:endParaRPr lang="it-IT" sz="4000" b="1" dirty="0" smtClean="0">
              <a:solidFill>
                <a:srgbClr val="0070C0"/>
              </a:solidFill>
            </a:endParaRPr>
          </a:p>
        </p:txBody>
      </p:sp>
      <p:sp>
        <p:nvSpPr>
          <p:cNvPr id="3" name="Segnaposto testo 2"/>
          <p:cNvSpPr>
            <a:spLocks noGrp="1"/>
          </p:cNvSpPr>
          <p:nvPr>
            <p:ph type="body" idx="1"/>
          </p:nvPr>
        </p:nvSpPr>
        <p:spPr/>
        <p:txBody>
          <a:bodyPr>
            <a:normAutofit lnSpcReduction="10000"/>
          </a:bodyPr>
          <a:lstStyle/>
          <a:p>
            <a:pPr marL="0" indent="0" algn="just">
              <a:buNone/>
            </a:pPr>
            <a:r>
              <a:rPr lang="it-IT" dirty="0"/>
              <a:t>L’istituzione dell’</a:t>
            </a:r>
            <a:r>
              <a:rPr lang="it-IT" dirty="0" err="1"/>
              <a:t>Enac</a:t>
            </a:r>
            <a:r>
              <a:rPr lang="it-IT" dirty="0"/>
              <a:t> come noto è avvenuta con il D. </a:t>
            </a:r>
            <a:r>
              <a:rPr lang="it-IT" dirty="0" err="1"/>
              <a:t>Lgs</a:t>
            </a:r>
            <a:r>
              <a:rPr lang="it-IT" dirty="0"/>
              <a:t>. 250 del 1997, che ha assegnato da subito al nuovo </a:t>
            </a:r>
            <a:r>
              <a:rPr lang="it-IT" dirty="0" smtClean="0"/>
              <a:t>Ente </a:t>
            </a:r>
            <a:r>
              <a:rPr lang="it-IT" dirty="0"/>
              <a:t>un ruolo di centralità nell’ambito della </a:t>
            </a:r>
            <a:r>
              <a:rPr lang="it-IT" dirty="0" err="1"/>
              <a:t>governance</a:t>
            </a:r>
            <a:r>
              <a:rPr lang="it-IT" dirty="0"/>
              <a:t> dell’Aviazione Civile, ruolo avvalorato dalla riforma della parte aeronautica del Codice della Navigazione (D. </a:t>
            </a:r>
            <a:r>
              <a:rPr lang="it-IT" dirty="0" err="1"/>
              <a:t>Lgs</a:t>
            </a:r>
            <a:r>
              <a:rPr lang="it-IT" dirty="0"/>
              <a:t>. 96 del 2005 e D. </a:t>
            </a:r>
            <a:r>
              <a:rPr lang="it-IT" dirty="0" err="1"/>
              <a:t>Lgs</a:t>
            </a:r>
            <a:r>
              <a:rPr lang="it-IT" dirty="0"/>
              <a:t>. 151 del 2006), che lo ha designato come unica Autorità di regolazione tecnica, di certificazione e vigilanza nel settore dell’aviazione civile.</a:t>
            </a:r>
          </a:p>
          <a:p>
            <a:pPr>
              <a:buNone/>
            </a:pPr>
            <a:endParaRPr lang="it-IT" dirty="0"/>
          </a:p>
        </p:txBody>
      </p:sp>
      <p:sp>
        <p:nvSpPr>
          <p:cNvPr id="4" name="Segnaposto piè di pagina 3"/>
          <p:cNvSpPr>
            <a:spLocks noGrp="1"/>
          </p:cNvSpPr>
          <p:nvPr>
            <p:ph type="ftr" sz="quarter" idx="11"/>
          </p:nvPr>
        </p:nvSpPr>
        <p:spPr>
          <a:xfrm>
            <a:off x="928662" y="6356352"/>
            <a:ext cx="2571768" cy="365125"/>
          </a:xfrm>
        </p:spPr>
        <p:txBody>
          <a:bodyPr/>
          <a:lstStyle/>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0070C0"/>
                </a:solidFill>
              </a:rPr>
              <a:t>Il mandato dell’</a:t>
            </a:r>
            <a:r>
              <a:rPr lang="it-IT" b="1" dirty="0" err="1">
                <a:solidFill>
                  <a:srgbClr val="0070C0"/>
                </a:solidFill>
              </a:rPr>
              <a:t>Enac</a:t>
            </a:r>
            <a:endParaRPr lang="it-IT" dirty="0"/>
          </a:p>
        </p:txBody>
      </p:sp>
      <p:sp>
        <p:nvSpPr>
          <p:cNvPr id="3" name="Segnaposto testo 2"/>
          <p:cNvSpPr>
            <a:spLocks noGrp="1"/>
          </p:cNvSpPr>
          <p:nvPr>
            <p:ph type="body" idx="1"/>
          </p:nvPr>
        </p:nvSpPr>
        <p:spPr/>
        <p:txBody>
          <a:bodyPr/>
          <a:lstStyle/>
          <a:p>
            <a:pPr marL="0" indent="0" algn="just">
              <a:buNone/>
            </a:pPr>
            <a:endParaRPr lang="it-IT" dirty="0" smtClean="0"/>
          </a:p>
          <a:p>
            <a:pPr marL="0" indent="0" algn="just">
              <a:buNone/>
            </a:pPr>
            <a:r>
              <a:rPr lang="it-IT" dirty="0" smtClean="0"/>
              <a:t>L’</a:t>
            </a:r>
            <a:r>
              <a:rPr lang="it-IT" dirty="0" err="1" smtClean="0"/>
              <a:t>Enac</a:t>
            </a:r>
            <a:r>
              <a:rPr lang="it-IT" dirty="0" smtClean="0"/>
              <a:t> esercita il mandato ricevuto avvalendosi </a:t>
            </a:r>
            <a:r>
              <a:rPr lang="it-IT" dirty="0"/>
              <a:t>delle proprie strutture centrali e periferiche, mediante le quali cura anche l’applicazione di sistemi di qualità aeronautica rispondenti ai regolamenti comunitari.</a:t>
            </a:r>
          </a:p>
          <a:p>
            <a:endParaRPr lang="it-IT" dirty="0"/>
          </a:p>
        </p:txBody>
      </p:sp>
      <p:sp>
        <p:nvSpPr>
          <p:cNvPr id="4" name="Segnaposto piè di pagina 3"/>
          <p:cNvSpPr>
            <a:spLocks noGrp="1"/>
          </p:cNvSpPr>
          <p:nvPr>
            <p:ph type="ftr" sz="quarter" idx="11"/>
          </p:nvPr>
        </p:nvSpPr>
        <p:spPr>
          <a:xfrm>
            <a:off x="827584" y="6381328"/>
            <a:ext cx="2571768" cy="365125"/>
          </a:xfrm>
        </p:spPr>
        <p:txBody>
          <a:bodyPr/>
          <a:lstStyle/>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600" b="1" dirty="0">
                <a:solidFill>
                  <a:srgbClr val="0070C0"/>
                </a:solidFill>
              </a:rPr>
              <a:t>Funzioni svolte </a:t>
            </a:r>
            <a:r>
              <a:rPr lang="it-IT" sz="3600" b="1" dirty="0">
                <a:solidFill>
                  <a:srgbClr val="0070C0"/>
                </a:solidFill>
              </a:rPr>
              <a:t>dall’</a:t>
            </a:r>
            <a:r>
              <a:rPr lang="it-IT" sz="3600" b="1" dirty="0" err="1">
                <a:solidFill>
                  <a:srgbClr val="0070C0"/>
                </a:solidFill>
              </a:rPr>
              <a:t>Enac</a:t>
            </a:r>
            <a:r>
              <a:rPr lang="it-IT" sz="3600" b="1" dirty="0">
                <a:solidFill>
                  <a:srgbClr val="0070C0"/>
                </a:solidFill>
              </a:rPr>
              <a:t> </a:t>
            </a:r>
            <a:r>
              <a:rPr lang="it-IT" sz="3600" b="1" dirty="0">
                <a:solidFill>
                  <a:srgbClr val="0070C0"/>
                </a:solidFill>
              </a:rPr>
              <a:t/>
            </a:r>
            <a:br>
              <a:rPr lang="it-IT" sz="3600" b="1" dirty="0">
                <a:solidFill>
                  <a:srgbClr val="0070C0"/>
                </a:solidFill>
              </a:rPr>
            </a:br>
            <a:r>
              <a:rPr lang="it-IT" sz="3600" b="1" dirty="0">
                <a:solidFill>
                  <a:srgbClr val="0070C0"/>
                </a:solidFill>
              </a:rPr>
              <a:t>in </a:t>
            </a:r>
            <a:r>
              <a:rPr lang="it-IT" sz="3600" b="1" dirty="0">
                <a:solidFill>
                  <a:srgbClr val="0070C0"/>
                </a:solidFill>
              </a:rPr>
              <a:t>ambito aeroportuale</a:t>
            </a:r>
            <a:endParaRPr lang="it-IT" sz="3600" b="1" dirty="0">
              <a:solidFill>
                <a:srgbClr val="0070C0"/>
              </a:solidFill>
            </a:endParaRPr>
          </a:p>
        </p:txBody>
      </p:sp>
      <p:sp>
        <p:nvSpPr>
          <p:cNvPr id="3" name="Segnaposto testo 2"/>
          <p:cNvSpPr>
            <a:spLocks noGrp="1"/>
          </p:cNvSpPr>
          <p:nvPr>
            <p:ph type="body" idx="1"/>
          </p:nvPr>
        </p:nvSpPr>
        <p:spPr/>
        <p:txBody>
          <a:bodyPr>
            <a:normAutofit fontScale="92500" lnSpcReduction="20000"/>
          </a:bodyPr>
          <a:lstStyle/>
          <a:p>
            <a:pPr algn="just">
              <a:buNone/>
            </a:pPr>
            <a:r>
              <a:rPr lang="it-IT" dirty="0" smtClean="0"/>
              <a:t>	</a:t>
            </a:r>
            <a:r>
              <a:rPr lang="it-IT" dirty="0" smtClean="0"/>
              <a:t>O</a:t>
            </a:r>
            <a:r>
              <a:rPr lang="it-IT" dirty="0" smtClean="0"/>
              <a:t>ccorre </a:t>
            </a:r>
            <a:r>
              <a:rPr lang="it-IT" dirty="0"/>
              <a:t>menzionare preliminarmente le funzioni di polizia di aerodromo e di polizia della navigazione</a:t>
            </a:r>
            <a:r>
              <a:rPr lang="it-IT" dirty="0" smtClean="0"/>
              <a:t>,</a:t>
            </a:r>
            <a:r>
              <a:rPr lang="it-IT" dirty="0"/>
              <a:t> </a:t>
            </a:r>
            <a:r>
              <a:rPr lang="it-IT" dirty="0" smtClean="0"/>
              <a:t>che si sostanziano:</a:t>
            </a:r>
          </a:p>
          <a:p>
            <a:pPr algn="just">
              <a:buFont typeface="Wingdings" panose="05000000000000000000" pitchFamily="2" charset="2"/>
              <a:buChar char="Ø"/>
            </a:pPr>
            <a:r>
              <a:rPr lang="it-IT" dirty="0" smtClean="0"/>
              <a:t>nell’adozione</a:t>
            </a:r>
            <a:r>
              <a:rPr lang="it-IT" dirty="0"/>
              <a:t>, con Ordinanza, del Piano di Emergenza Aeroportuale e del Regolamento di </a:t>
            </a:r>
            <a:r>
              <a:rPr lang="it-IT" dirty="0" smtClean="0"/>
              <a:t>Scalo;</a:t>
            </a:r>
          </a:p>
          <a:p>
            <a:pPr algn="just">
              <a:buFont typeface="Wingdings" panose="05000000000000000000" pitchFamily="2" charset="2"/>
              <a:buChar char="Ø"/>
            </a:pPr>
            <a:r>
              <a:rPr lang="it-IT" dirty="0" smtClean="0"/>
              <a:t>nella </a:t>
            </a:r>
            <a:r>
              <a:rPr lang="it-IT" dirty="0"/>
              <a:t>presidenza del Comitato di Sicurezza Aeroportuale e dalla Commissione Aeroportuale istituita ai sensi del D.M. del 31 ottobre </a:t>
            </a:r>
            <a:r>
              <a:rPr lang="it-IT" dirty="0" smtClean="0"/>
              <a:t>1997;</a:t>
            </a:r>
          </a:p>
          <a:p>
            <a:pPr algn="just">
              <a:buFont typeface="Wingdings" panose="05000000000000000000" pitchFamily="2" charset="2"/>
              <a:buChar char="Ø"/>
            </a:pPr>
            <a:r>
              <a:rPr lang="it-IT" dirty="0" smtClean="0"/>
              <a:t>nell’applicazione </a:t>
            </a:r>
            <a:r>
              <a:rPr lang="it-IT" dirty="0"/>
              <a:t>degli articoli 801 e 802 del Codice della Navigazione.</a:t>
            </a:r>
          </a:p>
          <a:p>
            <a:pPr algn="just">
              <a:buNone/>
            </a:pPr>
            <a:endParaRPr lang="it-IT" dirty="0"/>
          </a:p>
        </p:txBody>
      </p:sp>
      <p:sp>
        <p:nvSpPr>
          <p:cNvPr id="4" name="Segnaposto piè di pagina 3"/>
          <p:cNvSpPr>
            <a:spLocks noGrp="1"/>
          </p:cNvSpPr>
          <p:nvPr>
            <p:ph type="ftr" sz="quarter" idx="11"/>
          </p:nvPr>
        </p:nvSpPr>
        <p:spPr>
          <a:xfrm>
            <a:off x="785786" y="6021288"/>
            <a:ext cx="2643206" cy="700189"/>
          </a:xfrm>
        </p:spPr>
        <p:txBody>
          <a:bodyPr/>
          <a:lstStyle/>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b="1" dirty="0" smtClean="0">
                <a:solidFill>
                  <a:srgbClr val="0070C0"/>
                </a:solidFill>
              </a:rPr>
              <a:t>Potere sanzionatorio</a:t>
            </a:r>
            <a:endParaRPr lang="it-IT" sz="3600" b="1" dirty="0" smtClean="0">
              <a:solidFill>
                <a:srgbClr val="0070C0"/>
              </a:solidFill>
            </a:endParaRPr>
          </a:p>
        </p:txBody>
      </p:sp>
      <p:sp>
        <p:nvSpPr>
          <p:cNvPr id="3" name="Segnaposto testo 2"/>
          <p:cNvSpPr>
            <a:spLocks noGrp="1"/>
          </p:cNvSpPr>
          <p:nvPr>
            <p:ph type="body" idx="1"/>
          </p:nvPr>
        </p:nvSpPr>
        <p:spPr/>
        <p:txBody>
          <a:bodyPr>
            <a:normAutofit fontScale="92500"/>
          </a:bodyPr>
          <a:lstStyle/>
          <a:p>
            <a:pPr algn="just">
              <a:buNone/>
            </a:pPr>
            <a:r>
              <a:rPr lang="it-IT" sz="2800" dirty="0" smtClean="0"/>
              <a:t>	L’</a:t>
            </a:r>
            <a:r>
              <a:rPr lang="it-IT" sz="2800" dirty="0" err="1" smtClean="0"/>
              <a:t>Enac</a:t>
            </a:r>
            <a:r>
              <a:rPr lang="it-IT" sz="2800" dirty="0" smtClean="0"/>
              <a:t> </a:t>
            </a:r>
            <a:r>
              <a:rPr lang="it-IT" sz="2800" dirty="0"/>
              <a:t>inoltre è titolare di un ampio </a:t>
            </a:r>
            <a:r>
              <a:rPr lang="it-IT" sz="2800" dirty="0" smtClean="0"/>
              <a:t>potere sanzionatorio </a:t>
            </a:r>
            <a:r>
              <a:rPr lang="it-IT" sz="2800" dirty="0"/>
              <a:t>nei confronti degli operatori </a:t>
            </a:r>
            <a:r>
              <a:rPr lang="it-IT" sz="2800" dirty="0" smtClean="0"/>
              <a:t>aeroportuali </a:t>
            </a:r>
            <a:r>
              <a:rPr lang="it-IT" sz="2800" dirty="0"/>
              <a:t>che può essere </a:t>
            </a:r>
            <a:r>
              <a:rPr lang="it-IT" sz="2800" dirty="0" smtClean="0"/>
              <a:t>esercitato:</a:t>
            </a:r>
          </a:p>
          <a:p>
            <a:pPr algn="just">
              <a:buFont typeface="Wingdings" panose="05000000000000000000" pitchFamily="2" charset="2"/>
              <a:buChar char="Ø"/>
            </a:pPr>
            <a:r>
              <a:rPr lang="it-IT" sz="2400" dirty="0" smtClean="0"/>
              <a:t>per </a:t>
            </a:r>
            <a:r>
              <a:rPr lang="it-IT" sz="2400" dirty="0"/>
              <a:t>inosservanze al Reg. CE N. </a:t>
            </a:r>
            <a:r>
              <a:rPr lang="it-IT" sz="2400" dirty="0" smtClean="0"/>
              <a:t>261/2004;</a:t>
            </a:r>
          </a:p>
          <a:p>
            <a:pPr algn="just">
              <a:buFont typeface="Wingdings" panose="05000000000000000000" pitchFamily="2" charset="2"/>
              <a:buChar char="Ø"/>
            </a:pPr>
            <a:r>
              <a:rPr lang="it-IT" sz="2400" dirty="0" smtClean="0"/>
              <a:t>per </a:t>
            </a:r>
            <a:r>
              <a:rPr lang="it-IT" sz="2400" dirty="0"/>
              <a:t>inosservanze al </a:t>
            </a:r>
            <a:r>
              <a:rPr lang="it-IT" sz="2400" dirty="0" err="1"/>
              <a:t>Reg.CE</a:t>
            </a:r>
            <a:r>
              <a:rPr lang="it-IT" sz="2400" dirty="0"/>
              <a:t> </a:t>
            </a:r>
            <a:r>
              <a:rPr lang="it-IT" sz="2400" dirty="0" smtClean="0"/>
              <a:t>N.1107/2007;</a:t>
            </a:r>
          </a:p>
          <a:p>
            <a:pPr>
              <a:buFont typeface="Wingdings" panose="05000000000000000000" pitchFamily="2" charset="2"/>
              <a:buChar char="Ø"/>
            </a:pPr>
            <a:r>
              <a:rPr lang="it-IT" sz="2400" dirty="0" smtClean="0"/>
              <a:t>per applicazione </a:t>
            </a:r>
            <a:r>
              <a:rPr lang="it-IT" sz="2400" dirty="0"/>
              <a:t>della Legge 689/81 per gli illeciti amministrativi;</a:t>
            </a:r>
          </a:p>
          <a:p>
            <a:pPr lvl="0">
              <a:buFont typeface="Wingdings" panose="05000000000000000000" pitchFamily="2" charset="2"/>
              <a:buChar char="Ø"/>
            </a:pPr>
            <a:r>
              <a:rPr lang="it-IT" sz="2400" dirty="0" smtClean="0"/>
              <a:t>per inosservanze </a:t>
            </a:r>
            <a:r>
              <a:rPr lang="it-IT" sz="2400" dirty="0"/>
              <a:t>all’art. 2 D.P.R. 496/1997 (Regolamento recante norme per la riduzione dell'inquinamento acustico prodotto dagli aeromobili civili) per violazione delle procedure antirumore;</a:t>
            </a:r>
          </a:p>
          <a:p>
            <a:pPr lvl="0">
              <a:buFont typeface="Wingdings" panose="05000000000000000000" pitchFamily="2" charset="2"/>
              <a:buChar char="Ø"/>
            </a:pPr>
            <a:r>
              <a:rPr lang="it-IT" sz="2400" dirty="0" smtClean="0"/>
              <a:t>per violazioni </a:t>
            </a:r>
            <a:r>
              <a:rPr lang="it-IT" sz="2400" dirty="0"/>
              <a:t>dell’articolo 1174 del Codice della Navigazione.</a:t>
            </a:r>
          </a:p>
          <a:p>
            <a:pPr marL="0" indent="0" algn="just">
              <a:buNone/>
            </a:pPr>
            <a:r>
              <a:rPr lang="it-IT" sz="2400" dirty="0" smtClean="0"/>
              <a:t> </a:t>
            </a:r>
            <a:endParaRPr lang="it-IT" sz="2400" dirty="0" smtClean="0"/>
          </a:p>
        </p:txBody>
      </p:sp>
      <p:sp>
        <p:nvSpPr>
          <p:cNvPr id="4" name="Segnaposto piè di pagina 3"/>
          <p:cNvSpPr>
            <a:spLocks noGrp="1"/>
          </p:cNvSpPr>
          <p:nvPr>
            <p:ph type="ftr" sz="quarter" idx="11"/>
          </p:nvPr>
        </p:nvSpPr>
        <p:spPr>
          <a:xfrm>
            <a:off x="785786" y="6165304"/>
            <a:ext cx="2643206" cy="556173"/>
          </a:xfrm>
        </p:spPr>
        <p:txBody>
          <a:bodyPr/>
          <a:lstStyle/>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200" b="1" dirty="0" smtClean="0">
                <a:solidFill>
                  <a:srgbClr val="0070C0"/>
                </a:solidFill>
              </a:rPr>
              <a:t>ATTIVITA’ DI VIGILANZA E CONTROLLO</a:t>
            </a:r>
            <a:endParaRPr lang="it-IT" sz="3200" b="1" dirty="0" smtClean="0">
              <a:solidFill>
                <a:srgbClr val="0070C0"/>
              </a:solidFill>
            </a:endParaRPr>
          </a:p>
        </p:txBody>
      </p:sp>
      <p:sp>
        <p:nvSpPr>
          <p:cNvPr id="3" name="Segnaposto testo 2"/>
          <p:cNvSpPr>
            <a:spLocks noGrp="1"/>
          </p:cNvSpPr>
          <p:nvPr>
            <p:ph type="body" idx="1"/>
          </p:nvPr>
        </p:nvSpPr>
        <p:spPr/>
        <p:txBody>
          <a:bodyPr>
            <a:normAutofit/>
          </a:bodyPr>
          <a:lstStyle/>
          <a:p>
            <a:endParaRPr lang="it-IT" sz="2400" dirty="0" smtClean="0"/>
          </a:p>
          <a:p>
            <a:pPr marL="0" indent="0">
              <a:buNone/>
            </a:pPr>
            <a:r>
              <a:rPr lang="it-IT" sz="2400" dirty="0"/>
              <a:t>L’</a:t>
            </a:r>
            <a:r>
              <a:rPr lang="it-IT" sz="2400" dirty="0" err="1"/>
              <a:t>Enac</a:t>
            </a:r>
            <a:r>
              <a:rPr lang="it-IT" sz="2400" dirty="0"/>
              <a:t> svolge dunque funzioni di vigilanza su tutti i soggetti che esercitano un’attività in ambito aeroportuale, nei confronti dei quali può esercitare poteri autoritativi.</a:t>
            </a:r>
          </a:p>
          <a:p>
            <a:pPr marL="0" indent="0">
              <a:buNone/>
            </a:pPr>
            <a:r>
              <a:rPr lang="it-IT" sz="2400" dirty="0"/>
              <a:t>Provando a declinare tali funzioni è possibile distinguere due macro aree: </a:t>
            </a:r>
          </a:p>
          <a:p>
            <a:pPr lvl="0">
              <a:buFont typeface="Wingdings" panose="05000000000000000000" pitchFamily="2" charset="2"/>
              <a:buChar char="Ø"/>
            </a:pPr>
            <a:r>
              <a:rPr lang="it-IT" sz="2400" u="sng" dirty="0"/>
              <a:t>le attività di vigilanza e controllo; </a:t>
            </a:r>
            <a:endParaRPr lang="it-IT" sz="2400" dirty="0"/>
          </a:p>
          <a:p>
            <a:pPr lvl="0">
              <a:buFont typeface="Wingdings" panose="05000000000000000000" pitchFamily="2" charset="2"/>
              <a:buChar char="Ø"/>
            </a:pPr>
            <a:r>
              <a:rPr lang="it-IT" sz="2400" u="sng" dirty="0"/>
              <a:t>le attività di coordinamento.</a:t>
            </a:r>
            <a:endParaRPr lang="it-IT" sz="2400" dirty="0"/>
          </a:p>
          <a:p>
            <a:pPr marL="0" indent="0" algn="just">
              <a:buNone/>
            </a:pPr>
            <a:r>
              <a:rPr lang="it-IT" sz="2400" dirty="0" smtClean="0"/>
              <a:t> </a:t>
            </a:r>
            <a:endParaRPr lang="it-IT" sz="2400" dirty="0" smtClean="0"/>
          </a:p>
          <a:p>
            <a:pPr>
              <a:buNone/>
            </a:pPr>
            <a:r>
              <a:rPr lang="it-IT" sz="2400" dirty="0" smtClean="0"/>
              <a:t>	</a:t>
            </a:r>
          </a:p>
          <a:p>
            <a:pPr>
              <a:buNone/>
            </a:pPr>
            <a:endParaRPr lang="it-IT" sz="2400" dirty="0" smtClean="0"/>
          </a:p>
        </p:txBody>
      </p:sp>
      <p:sp>
        <p:nvSpPr>
          <p:cNvPr id="4" name="Segnaposto piè di pagina 3"/>
          <p:cNvSpPr>
            <a:spLocks noGrp="1"/>
          </p:cNvSpPr>
          <p:nvPr>
            <p:ph type="ftr" sz="quarter" idx="11"/>
          </p:nvPr>
        </p:nvSpPr>
        <p:spPr>
          <a:xfrm>
            <a:off x="785786" y="6356352"/>
            <a:ext cx="2643206" cy="365125"/>
          </a:xfrm>
        </p:spPr>
        <p:txBody>
          <a:bodyPr/>
          <a:lstStyle/>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smtClean="0">
                <a:solidFill>
                  <a:schemeClr val="tx2"/>
                </a:solidFill>
                <a:effectLst>
                  <a:reflection blurRad="12700" stA="48000" endA="300" endPos="55000" dir="5400000" sy="-90000" algn="bl" rotWithShape="0"/>
                </a:effectLst>
              </a:rPr>
              <a:t>FUNZIONI DELLE DIREZIONI AEROPORTUALI</a:t>
            </a:r>
            <a:r>
              <a:rPr lang="it-IT" sz="3200" b="1" dirty="0" smtClean="0"/>
              <a:t/>
            </a:r>
            <a:br>
              <a:rPr lang="it-IT" sz="3200" b="1" dirty="0" smtClean="0"/>
            </a:br>
            <a:endParaRPr lang="it-IT" sz="3200" b="1" dirty="0" smtClean="0">
              <a:solidFill>
                <a:srgbClr val="0070C0"/>
              </a:solidFill>
            </a:endParaRPr>
          </a:p>
        </p:txBody>
      </p:sp>
      <p:sp>
        <p:nvSpPr>
          <p:cNvPr id="3" name="Segnaposto testo 2"/>
          <p:cNvSpPr>
            <a:spLocks noGrp="1"/>
          </p:cNvSpPr>
          <p:nvPr>
            <p:ph type="body" idx="1"/>
          </p:nvPr>
        </p:nvSpPr>
        <p:spPr/>
        <p:txBody>
          <a:bodyPr>
            <a:normAutofit fontScale="92500" lnSpcReduction="20000"/>
          </a:bodyPr>
          <a:lstStyle/>
          <a:p>
            <a:pPr marL="0" indent="0" algn="just">
              <a:buNone/>
            </a:pPr>
            <a:endParaRPr lang="it-IT" dirty="0" smtClean="0"/>
          </a:p>
          <a:p>
            <a:pPr marL="0" indent="0" algn="just">
              <a:buNone/>
            </a:pPr>
            <a:r>
              <a:rPr lang="it-IT" dirty="0" smtClean="0"/>
              <a:t>Le </a:t>
            </a:r>
            <a:r>
              <a:rPr lang="it-IT" dirty="0"/>
              <a:t>attività di vigilanza e controllo si sostanziano principalmente nello svolgimento delle attività </a:t>
            </a:r>
            <a:r>
              <a:rPr lang="it-IT" dirty="0" smtClean="0"/>
              <a:t>ispettive in </a:t>
            </a:r>
            <a:r>
              <a:rPr lang="it-IT" dirty="0"/>
              <a:t>ogni settore di attività (Handling, Security, </a:t>
            </a:r>
            <a:r>
              <a:rPr lang="it-IT" dirty="0" err="1"/>
              <a:t>Safety</a:t>
            </a:r>
            <a:r>
              <a:rPr lang="it-IT" dirty="0"/>
              <a:t>: ispezioni SAFA e SANA -  Carta dei diritti dei passeggeri e qualità di servizi</a:t>
            </a:r>
            <a:r>
              <a:rPr lang="it-IT" dirty="0" smtClean="0"/>
              <a:t>) per </a:t>
            </a:r>
            <a:r>
              <a:rPr lang="it-IT" dirty="0"/>
              <a:t>la verifica del possesso dei requisiti che devono essere dimostrati e mantenuti da ciascun operatore aeroportuale, secondo le disposizioni vigenti.</a:t>
            </a:r>
          </a:p>
          <a:p>
            <a:pPr marL="0" indent="0" algn="just">
              <a:buNone/>
            </a:pPr>
            <a:r>
              <a:rPr lang="it-IT" dirty="0" smtClean="0"/>
              <a:t> </a:t>
            </a:r>
            <a:endParaRPr lang="it-IT" dirty="0" smtClean="0"/>
          </a:p>
          <a:p>
            <a:pPr>
              <a:buNone/>
            </a:pPr>
            <a:r>
              <a:rPr lang="it-IT" dirty="0" smtClean="0"/>
              <a:t>	</a:t>
            </a:r>
          </a:p>
          <a:p>
            <a:endParaRPr lang="it-IT" dirty="0"/>
          </a:p>
        </p:txBody>
      </p:sp>
      <p:sp>
        <p:nvSpPr>
          <p:cNvPr id="4" name="Segnaposto piè di pagina 3"/>
          <p:cNvSpPr>
            <a:spLocks noGrp="1"/>
          </p:cNvSpPr>
          <p:nvPr>
            <p:ph type="ftr" sz="quarter" idx="11"/>
          </p:nvPr>
        </p:nvSpPr>
        <p:spPr>
          <a:xfrm>
            <a:off x="857224" y="5929330"/>
            <a:ext cx="2895600" cy="722315"/>
          </a:xfrm>
        </p:spPr>
        <p:txBody>
          <a:bodyPr/>
          <a:lstStyle/>
          <a:p>
            <a:pPr lvl="0"/>
            <a:endParaRPr lang="en-US" dirty="0" smtClean="0"/>
          </a:p>
          <a:p>
            <a:pPr lvl="0"/>
            <a:endParaRPr lang="en-US" dirty="0" smtClean="0"/>
          </a:p>
          <a:p>
            <a:pPr lvl="0"/>
            <a:endParaRPr lang="en-US" dirty="0" smtClean="0"/>
          </a:p>
          <a:p>
            <a:pPr lvl="0"/>
            <a:endParaRPr lang="en-US" dirty="0" smtClean="0"/>
          </a:p>
          <a:p>
            <a:endParaRPr lang="en-US" dirty="0" smtClean="0"/>
          </a:p>
          <a:p>
            <a:pPr lvl="0"/>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smtClean="0">
                <a:solidFill>
                  <a:schemeClr val="tx2"/>
                </a:solidFill>
                <a:effectLst>
                  <a:reflection blurRad="12700" stA="48000" endA="300" endPos="55000" dir="5400000" sy="-90000" algn="bl" rotWithShape="0"/>
                </a:effectLst>
              </a:rPr>
              <a:t>FUNZIONI DELLE DIREZIONI AEROPORTUALI</a:t>
            </a:r>
            <a:r>
              <a:rPr lang="it-IT" sz="3200" b="1" dirty="0" smtClean="0"/>
              <a:t/>
            </a:r>
            <a:br>
              <a:rPr lang="it-IT" sz="3200" b="1" dirty="0" smtClean="0"/>
            </a:br>
            <a:endParaRPr lang="it-IT" sz="3200" dirty="0"/>
          </a:p>
        </p:txBody>
      </p:sp>
      <p:sp>
        <p:nvSpPr>
          <p:cNvPr id="3" name="Segnaposto testo 2"/>
          <p:cNvSpPr>
            <a:spLocks noGrp="1"/>
          </p:cNvSpPr>
          <p:nvPr>
            <p:ph type="body" idx="1"/>
          </p:nvPr>
        </p:nvSpPr>
        <p:spPr/>
        <p:txBody>
          <a:bodyPr>
            <a:normAutofit lnSpcReduction="10000"/>
          </a:bodyPr>
          <a:lstStyle/>
          <a:p>
            <a:endParaRPr lang="it-IT" dirty="0" smtClean="0"/>
          </a:p>
          <a:p>
            <a:pPr marL="0" indent="0" algn="just">
              <a:buNone/>
            </a:pPr>
            <a:r>
              <a:rPr lang="it-IT" dirty="0"/>
              <a:t>Le suddette verifiche, che vengono effettuate avvalendosi della tecnica di </a:t>
            </a:r>
            <a:r>
              <a:rPr lang="it-IT" dirty="0" smtClean="0"/>
              <a:t>auditing, che è una </a:t>
            </a:r>
            <a:r>
              <a:rPr lang="it-IT" u="sng" dirty="0" smtClean="0"/>
              <a:t>procedura </a:t>
            </a:r>
            <a:r>
              <a:rPr lang="it-IT" u="sng" dirty="0"/>
              <a:t>sistematica, indipendente e documentata per l’ottenimento di evidenze oggettive e per la valutazione obiettiva delle stesse, al fine di determinare in che misura i requisiti vengano </a:t>
            </a:r>
            <a:r>
              <a:rPr lang="it-IT" u="sng" dirty="0" smtClean="0"/>
              <a:t>rispettati</a:t>
            </a:r>
            <a:r>
              <a:rPr lang="it-IT" dirty="0" smtClean="0"/>
              <a:t>. </a:t>
            </a:r>
            <a:endParaRPr lang="it-IT" dirty="0" smtClean="0"/>
          </a:p>
          <a:p>
            <a:pPr>
              <a:buNone/>
            </a:pPr>
            <a:r>
              <a:rPr lang="it-IT" dirty="0" smtClean="0"/>
              <a:t>	</a:t>
            </a:r>
          </a:p>
          <a:p>
            <a:endParaRPr lang="it-IT" dirty="0"/>
          </a:p>
        </p:txBody>
      </p:sp>
      <p:sp>
        <p:nvSpPr>
          <p:cNvPr id="4" name="Segnaposto piè di pagina 3"/>
          <p:cNvSpPr>
            <a:spLocks noGrp="1"/>
          </p:cNvSpPr>
          <p:nvPr>
            <p:ph type="ftr" sz="quarter" idx="11"/>
          </p:nvPr>
        </p:nvSpPr>
        <p:spPr>
          <a:xfrm>
            <a:off x="857224" y="6143644"/>
            <a:ext cx="2643206" cy="577833"/>
          </a:xfrm>
        </p:spPr>
        <p:txBody>
          <a:bodyPr/>
          <a:lstStyle/>
          <a:p>
            <a:pPr lvl="0"/>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smtClean="0">
                <a:solidFill>
                  <a:srgbClr val="0070C0"/>
                </a:solidFill>
              </a:rPr>
              <a:t>La liberalizzazione del trasporto aereo</a:t>
            </a:r>
            <a:endParaRPr lang="it-IT" sz="3200" b="1" dirty="0" smtClean="0">
              <a:solidFill>
                <a:srgbClr val="0070C0"/>
              </a:solidFill>
            </a:endParaRPr>
          </a:p>
        </p:txBody>
      </p:sp>
      <p:sp>
        <p:nvSpPr>
          <p:cNvPr id="3" name="Segnaposto testo 2"/>
          <p:cNvSpPr>
            <a:spLocks noGrp="1"/>
          </p:cNvSpPr>
          <p:nvPr>
            <p:ph type="body" idx="1"/>
          </p:nvPr>
        </p:nvSpPr>
        <p:spPr/>
        <p:txBody>
          <a:bodyPr>
            <a:normAutofit fontScale="70000" lnSpcReduction="20000"/>
          </a:bodyPr>
          <a:lstStyle/>
          <a:p>
            <a:pPr marL="0" indent="0" algn="just">
              <a:buNone/>
            </a:pPr>
            <a:r>
              <a:rPr lang="it-IT" dirty="0" smtClean="0"/>
              <a:t>Il </a:t>
            </a:r>
            <a:r>
              <a:rPr lang="it-IT" dirty="0"/>
              <a:t>processo di liberalizzazione del trasporto aereo, avviato dall’Unione Europea con l’emanazione dei Regolamenti noti </a:t>
            </a:r>
            <a:r>
              <a:rPr lang="it-IT" dirty="0" smtClean="0"/>
              <a:t>come:</a:t>
            </a:r>
          </a:p>
          <a:p>
            <a:pPr algn="just">
              <a:buFont typeface="Wingdings" panose="05000000000000000000" pitchFamily="2" charset="2"/>
              <a:buChar char="Ø"/>
            </a:pPr>
            <a:r>
              <a:rPr lang="it-IT" dirty="0" smtClean="0"/>
              <a:t>primo </a:t>
            </a:r>
            <a:r>
              <a:rPr lang="it-IT" dirty="0"/>
              <a:t>pacchetto (Regolamento 3975/1987, Regolamento 3976/1987 e Direttiva del 14 Dicembre 1987, n.87/601/CEE</a:t>
            </a:r>
            <a:r>
              <a:rPr lang="it-IT" dirty="0" smtClean="0"/>
              <a:t>),</a:t>
            </a:r>
          </a:p>
          <a:p>
            <a:pPr algn="just">
              <a:buFont typeface="Wingdings" panose="05000000000000000000" pitchFamily="2" charset="2"/>
              <a:buChar char="Ø"/>
            </a:pPr>
            <a:r>
              <a:rPr lang="it-IT" dirty="0" smtClean="0"/>
              <a:t> </a:t>
            </a:r>
            <a:r>
              <a:rPr lang="it-IT" dirty="0"/>
              <a:t>secondo pacchetto (2342/1990, 2343/1990 e 2344/1990, tutti del 24 luglio) e </a:t>
            </a:r>
            <a:endParaRPr lang="it-IT" dirty="0" smtClean="0"/>
          </a:p>
          <a:p>
            <a:pPr algn="just">
              <a:buFont typeface="Wingdings" panose="05000000000000000000" pitchFamily="2" charset="2"/>
              <a:buChar char="Ø"/>
            </a:pPr>
            <a:r>
              <a:rPr lang="it-IT" dirty="0" smtClean="0"/>
              <a:t>terzo </a:t>
            </a:r>
            <a:r>
              <a:rPr lang="it-IT" dirty="0"/>
              <a:t>pacchetto (Reg. 2407/1992, Reg.2408/1992 e Reg. 2409/1992) </a:t>
            </a:r>
            <a:endParaRPr lang="it-IT" dirty="0" smtClean="0"/>
          </a:p>
          <a:p>
            <a:pPr marL="0" indent="0" algn="just">
              <a:buNone/>
            </a:pPr>
            <a:r>
              <a:rPr lang="it-IT" dirty="0" smtClean="0"/>
              <a:t>di </a:t>
            </a:r>
            <a:r>
              <a:rPr lang="it-IT" dirty="0"/>
              <a:t>misure per il superamento del modello della sovranità nazionale nella disciplina del settore, ha introdotto un cambiamento epocale nel segmento del trasporto aereo, fino ad allora noto come un mercato monopolistico, teso alla protezione del vettore di bandiera e presidiato, nella gestione dei sevizi di assistenza a terra, da società aeroportuali giuridicamente private, ma sotto il controllo pubblico. </a:t>
            </a:r>
          </a:p>
        </p:txBody>
      </p:sp>
      <p:sp>
        <p:nvSpPr>
          <p:cNvPr id="4" name="Segnaposto piè di pagina 3"/>
          <p:cNvSpPr>
            <a:spLocks noGrp="1"/>
          </p:cNvSpPr>
          <p:nvPr>
            <p:ph type="ftr" sz="quarter" idx="11"/>
          </p:nvPr>
        </p:nvSpPr>
        <p:spPr>
          <a:xfrm>
            <a:off x="928662" y="6356352"/>
            <a:ext cx="2714644" cy="365125"/>
          </a:xfrm>
        </p:spPr>
        <p:txBody>
          <a:bodyPr/>
          <a:lstStyle/>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smtClean="0">
                <a:solidFill>
                  <a:schemeClr val="tx2"/>
                </a:solidFill>
                <a:effectLst>
                  <a:reflection blurRad="12700" stA="48000" endA="300" endPos="55000" dir="5400000" sy="-90000" algn="bl" rotWithShape="0"/>
                </a:effectLst>
              </a:rPr>
              <a:t>HANDLING</a:t>
            </a:r>
            <a:r>
              <a:rPr lang="it-IT" sz="3200" b="1" dirty="0" smtClean="0"/>
              <a:t/>
            </a:r>
            <a:br>
              <a:rPr lang="it-IT" sz="3200" b="1" dirty="0" smtClean="0"/>
            </a:br>
            <a:endParaRPr lang="it-IT" sz="3200" dirty="0"/>
          </a:p>
        </p:txBody>
      </p:sp>
      <p:sp>
        <p:nvSpPr>
          <p:cNvPr id="3" name="Segnaposto testo 2"/>
          <p:cNvSpPr>
            <a:spLocks noGrp="1"/>
          </p:cNvSpPr>
          <p:nvPr>
            <p:ph type="body" idx="1"/>
          </p:nvPr>
        </p:nvSpPr>
        <p:spPr/>
        <p:txBody>
          <a:bodyPr>
            <a:normAutofit fontScale="85000" lnSpcReduction="10000"/>
          </a:bodyPr>
          <a:lstStyle/>
          <a:p>
            <a:pPr marL="0" indent="0" algn="just">
              <a:buNone/>
            </a:pPr>
            <a:endParaRPr lang="it-IT" dirty="0"/>
          </a:p>
          <a:p>
            <a:pPr marL="0" indent="0" algn="just">
              <a:buNone/>
            </a:pPr>
            <a:r>
              <a:rPr lang="it-IT" dirty="0" smtClean="0"/>
              <a:t>In </a:t>
            </a:r>
            <a:r>
              <a:rPr lang="it-IT" dirty="0"/>
              <a:t>seguito all’entrata in vigore del D. </a:t>
            </a:r>
            <a:r>
              <a:rPr lang="it-IT" dirty="0" err="1"/>
              <a:t>Lgs</a:t>
            </a:r>
            <a:r>
              <a:rPr lang="it-IT" dirty="0"/>
              <a:t>. 18/99, che ha recepito la Direttiva Comunitaria 96/67, con la quale è stata introdotta la liberalizzazione dei servizi di assistenza a terra negli aeroporti </a:t>
            </a:r>
            <a:r>
              <a:rPr lang="it-IT" dirty="0" smtClean="0"/>
              <a:t>aperti </a:t>
            </a:r>
            <a:r>
              <a:rPr lang="it-IT" dirty="0"/>
              <a:t>al traffico </a:t>
            </a:r>
            <a:r>
              <a:rPr lang="it-IT" dirty="0" smtClean="0"/>
              <a:t>commerciale, </a:t>
            </a:r>
            <a:r>
              <a:rPr lang="it-IT" dirty="0"/>
              <a:t>nell’intento di contribuire alla riduzione dei costi delle compagnie aeree e al miglioramento della qualità dei servizi offerta agli utenti, le attività svolte dall’</a:t>
            </a:r>
            <a:r>
              <a:rPr lang="it-IT" dirty="0" err="1"/>
              <a:t>Enac</a:t>
            </a:r>
            <a:r>
              <a:rPr lang="it-IT" dirty="0"/>
              <a:t> sul territorio sono state orientate </a:t>
            </a:r>
            <a:r>
              <a:rPr lang="it-IT" dirty="0" smtClean="0"/>
              <a:t>prevalentemente </a:t>
            </a:r>
            <a:r>
              <a:rPr lang="it-IT" dirty="0"/>
              <a:t>al rilascio dei certificati di prestatore di servizi di assistenza a </a:t>
            </a:r>
            <a:r>
              <a:rPr lang="it-IT" dirty="0" smtClean="0"/>
              <a:t>terra. </a:t>
            </a:r>
            <a:endParaRPr lang="it-IT" dirty="0" smtClean="0"/>
          </a:p>
          <a:p>
            <a:pPr algn="just">
              <a:buNone/>
            </a:pPr>
            <a:r>
              <a:rPr lang="it-IT" dirty="0" smtClean="0"/>
              <a:t>	</a:t>
            </a:r>
          </a:p>
          <a:p>
            <a:pPr marL="0" indent="0">
              <a:buNone/>
            </a:pPr>
            <a:endParaRPr lang="it-IT" dirty="0"/>
          </a:p>
        </p:txBody>
      </p:sp>
      <p:sp>
        <p:nvSpPr>
          <p:cNvPr id="4" name="Segnaposto piè di pagina 3"/>
          <p:cNvSpPr>
            <a:spLocks noGrp="1"/>
          </p:cNvSpPr>
          <p:nvPr>
            <p:ph type="ftr" sz="quarter" idx="11"/>
          </p:nvPr>
        </p:nvSpPr>
        <p:spPr>
          <a:xfrm>
            <a:off x="857224" y="6143644"/>
            <a:ext cx="2643206" cy="577833"/>
          </a:xfrm>
        </p:spPr>
        <p:txBody>
          <a:bodyPr/>
          <a:lstStyle/>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smtClean="0">
                <a:solidFill>
                  <a:schemeClr val="tx2"/>
                </a:solidFill>
                <a:effectLst>
                  <a:reflection blurRad="12700" stA="48000" endA="300" endPos="55000" dir="5400000" sy="-90000" algn="bl" rotWithShape="0"/>
                </a:effectLst>
              </a:rPr>
              <a:t>ATTIVITA’ </a:t>
            </a:r>
            <a:r>
              <a:rPr lang="it-IT" sz="3200" b="1" cap="all" dirty="0">
                <a:solidFill>
                  <a:schemeClr val="tx2"/>
                </a:solidFill>
                <a:effectLst>
                  <a:reflection blurRad="12700" stA="48000" endA="300" endPos="55000" dir="5400000" sy="-90000" algn="bl" rotWithShape="0"/>
                </a:effectLst>
              </a:rPr>
              <a:t>DI CONTROLLO</a:t>
            </a:r>
            <a:br>
              <a:rPr lang="it-IT" sz="3200" b="1" cap="all" dirty="0">
                <a:solidFill>
                  <a:schemeClr val="tx2"/>
                </a:solidFill>
                <a:effectLst>
                  <a:reflection blurRad="12700" stA="48000" endA="300" endPos="55000" dir="5400000" sy="-90000" algn="bl" rotWithShape="0"/>
                </a:effectLst>
              </a:rPr>
            </a:br>
            <a:endParaRPr lang="it-IT" sz="3200"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normAutofit/>
          </a:bodyPr>
          <a:lstStyle/>
          <a:p>
            <a:pPr marL="0" indent="0">
              <a:buNone/>
            </a:pPr>
            <a:endParaRPr lang="it-IT" dirty="0"/>
          </a:p>
          <a:p>
            <a:pPr marL="0" indent="0" algn="just">
              <a:buNone/>
            </a:pPr>
            <a:r>
              <a:rPr lang="it-IT" dirty="0" smtClean="0"/>
              <a:t>L’</a:t>
            </a:r>
            <a:r>
              <a:rPr lang="it-IT" dirty="0" err="1" smtClean="0"/>
              <a:t>Enac</a:t>
            </a:r>
            <a:r>
              <a:rPr lang="it-IT" dirty="0" smtClean="0"/>
              <a:t> </a:t>
            </a:r>
            <a:r>
              <a:rPr lang="it-IT" dirty="0"/>
              <a:t>verificava – e verifica tuttora -  il mantenimento dei requisiti accertati, riservandosi di avviare procedimenti di sospensione o revoca in caso di perdita momentanea o permanente dei suddetti requisiti e/o in caso di accertate violazioni (gravi o reiterate). </a:t>
            </a:r>
          </a:p>
          <a:p>
            <a:pPr algn="just">
              <a:buNone/>
            </a:pPr>
            <a:endParaRPr lang="it-IT" dirty="0" smtClean="0"/>
          </a:p>
          <a:p>
            <a:endParaRPr lang="it-IT" dirty="0"/>
          </a:p>
        </p:txBody>
      </p:sp>
      <p:sp>
        <p:nvSpPr>
          <p:cNvPr id="4" name="Segnaposto piè di pagina 3"/>
          <p:cNvSpPr>
            <a:spLocks noGrp="1"/>
          </p:cNvSpPr>
          <p:nvPr>
            <p:ph type="ftr" sz="quarter" idx="11"/>
          </p:nvPr>
        </p:nvSpPr>
        <p:spPr>
          <a:xfrm>
            <a:off x="857224" y="6215082"/>
            <a:ext cx="2786082" cy="365125"/>
          </a:xfrm>
        </p:spPr>
        <p:txBody>
          <a:bodyPr/>
          <a:lstStyle/>
          <a:p>
            <a:pPr lvl="0"/>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0648"/>
            <a:ext cx="8229600" cy="1143000"/>
          </a:xfrm>
        </p:spPr>
        <p:txBody>
          <a:bodyPr>
            <a:normAutofit/>
          </a:bodyPr>
          <a:lstStyle/>
          <a:p>
            <a:pPr algn="ctr"/>
            <a:r>
              <a:rPr lang="it-IT" sz="3200" b="1" dirty="0" smtClean="0"/>
              <a:t/>
            </a:r>
            <a:br>
              <a:rPr lang="it-IT" sz="3200" b="1" dirty="0" smtClean="0"/>
            </a:br>
            <a:r>
              <a:rPr lang="it-IT" sz="3200" b="1" cap="all" dirty="0" smtClean="0">
                <a:solidFill>
                  <a:schemeClr val="tx2"/>
                </a:solidFill>
                <a:effectLst>
                  <a:reflection blurRad="12700" stA="48000" endA="300" endPos="55000" dir="5400000" sy="-90000" algn="bl" rotWithShape="0"/>
                </a:effectLst>
              </a:rPr>
              <a:t>LIMITAZIONI NEL SETTORE DEL’HANDLING</a:t>
            </a:r>
            <a:endParaRPr lang="it-IT" sz="3200"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normAutofit fontScale="85000" lnSpcReduction="10000"/>
          </a:bodyPr>
          <a:lstStyle/>
          <a:p>
            <a:pPr algn="just">
              <a:buFont typeface="Wingdings" pitchFamily="2" charset="2"/>
              <a:buChar char="Ø"/>
            </a:pPr>
            <a:endParaRPr lang="it-IT" dirty="0" smtClean="0"/>
          </a:p>
          <a:p>
            <a:pPr marL="0" indent="0" algn="just">
              <a:buNone/>
            </a:pPr>
            <a:r>
              <a:rPr lang="it-IT" dirty="0" smtClean="0"/>
              <a:t>A vent’anni dalla liberalizzazione, nei </a:t>
            </a:r>
            <a:r>
              <a:rPr lang="it-IT" dirty="0"/>
              <a:t>principali aeroporti nazionali  (Fiumicino, Venezia e Milano Malpensa e Linate), i gestori aeroportuali hanno presentato istanza all’</a:t>
            </a:r>
            <a:r>
              <a:rPr lang="it-IT" dirty="0" err="1"/>
              <a:t>Enac</a:t>
            </a:r>
            <a:r>
              <a:rPr lang="it-IT" dirty="0"/>
              <a:t> ai fini dell’introduzione delle limitazioni dei sevizi di assistenza a terra (cosiddetti servizi di rampa), sostenendo che l’indiscriminata apertura del mercato abbia determinato, nel tempo, un decadimento del livello qualitativo dei servizi di </a:t>
            </a:r>
            <a:r>
              <a:rPr lang="it-IT" dirty="0" err="1"/>
              <a:t>handling</a:t>
            </a:r>
            <a:r>
              <a:rPr lang="it-IT" dirty="0"/>
              <a:t> </a:t>
            </a:r>
            <a:r>
              <a:rPr lang="it-IT" dirty="0" smtClean="0"/>
              <a:t>prestati</a:t>
            </a:r>
            <a:r>
              <a:rPr lang="it-IT" dirty="0" smtClean="0"/>
              <a:t>. </a:t>
            </a:r>
            <a:endParaRPr lang="it-IT" dirty="0" smtClean="0"/>
          </a:p>
          <a:p>
            <a:pPr marL="0" indent="0" algn="just">
              <a:buNone/>
              <a:tabLst>
                <a:tab pos="2419350" algn="l"/>
              </a:tabLst>
            </a:pPr>
            <a:r>
              <a:rPr lang="it-IT" dirty="0" smtClean="0"/>
              <a:t> </a:t>
            </a:r>
            <a:endParaRPr lang="it-IT" dirty="0" smtClean="0"/>
          </a:p>
          <a:p>
            <a:pPr algn="just">
              <a:buNone/>
            </a:pPr>
            <a:r>
              <a:rPr lang="it-IT" dirty="0" smtClean="0"/>
              <a:t>	</a:t>
            </a:r>
          </a:p>
          <a:p>
            <a:endParaRPr lang="it-IT" dirty="0"/>
          </a:p>
        </p:txBody>
      </p:sp>
      <p:sp>
        <p:nvSpPr>
          <p:cNvPr id="4" name="Segnaposto piè di pagina 3"/>
          <p:cNvSpPr>
            <a:spLocks noGrp="1"/>
          </p:cNvSpPr>
          <p:nvPr>
            <p:ph type="ftr" sz="quarter" idx="11"/>
          </p:nvPr>
        </p:nvSpPr>
        <p:spPr>
          <a:xfrm>
            <a:off x="857224" y="6165304"/>
            <a:ext cx="2571768" cy="556173"/>
          </a:xfrm>
        </p:spPr>
        <p:txBody>
          <a:bodyPr/>
          <a:lstStyle/>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LIMITAZIONI NEL SETTORE DEL’HANDLING</a:t>
            </a:r>
            <a:endParaRPr lang="it-IT" sz="3200" dirty="0"/>
          </a:p>
        </p:txBody>
      </p:sp>
      <p:sp>
        <p:nvSpPr>
          <p:cNvPr id="3" name="Segnaposto testo 2"/>
          <p:cNvSpPr>
            <a:spLocks noGrp="1"/>
          </p:cNvSpPr>
          <p:nvPr>
            <p:ph type="body" idx="1"/>
          </p:nvPr>
        </p:nvSpPr>
        <p:spPr/>
        <p:txBody>
          <a:bodyPr>
            <a:normAutofit fontScale="92500" lnSpcReduction="10000"/>
          </a:bodyPr>
          <a:lstStyle/>
          <a:p>
            <a:endParaRPr lang="it-IT" dirty="0" smtClean="0"/>
          </a:p>
          <a:p>
            <a:pPr marL="0" indent="0" algn="just">
              <a:buNone/>
            </a:pPr>
            <a:r>
              <a:rPr lang="it-IT" dirty="0" smtClean="0"/>
              <a:t>L’</a:t>
            </a:r>
            <a:r>
              <a:rPr lang="it-IT" dirty="0" err="1" smtClean="0"/>
              <a:t>Enac</a:t>
            </a:r>
            <a:r>
              <a:rPr lang="it-IT" dirty="0"/>
              <a:t>, nell’ottica di salvaguardare le ragioni di </a:t>
            </a:r>
            <a:r>
              <a:rPr lang="it-IT" dirty="0" err="1"/>
              <a:t>safety</a:t>
            </a:r>
            <a:r>
              <a:rPr lang="it-IT" dirty="0"/>
              <a:t> argomentate dai gestori aeroportuali a supporto delle istanze di limitazione e nelle more della definizione del procedimento, ha ritenuto di sospendere – cautelativamente – il rilascio di nuovi certificati di idoneità negli aeroporti interessati dal procedimento di limitazione, “congelando” il numero degli operatori presenti, nelle more dell’emanazione del provvedimento di limitazione. </a:t>
            </a:r>
            <a:endParaRPr lang="it-IT" dirty="0"/>
          </a:p>
        </p:txBody>
      </p:sp>
      <p:sp>
        <p:nvSpPr>
          <p:cNvPr id="4" name="Segnaposto piè di pagina 3"/>
          <p:cNvSpPr>
            <a:spLocks noGrp="1"/>
          </p:cNvSpPr>
          <p:nvPr>
            <p:ph type="ftr" sz="quarter" idx="11"/>
          </p:nvPr>
        </p:nvSpPr>
        <p:spPr>
          <a:xfrm>
            <a:off x="857224" y="6356352"/>
            <a:ext cx="2643206" cy="365125"/>
          </a:xfrm>
        </p:spPr>
        <p:txBody>
          <a:bodyPr/>
          <a:lstStyle/>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200" b="1" cap="all" dirty="0" smtClean="0">
                <a:solidFill>
                  <a:schemeClr val="tx2"/>
                </a:solidFill>
                <a:effectLst>
                  <a:reflection blurRad="12700" stA="48000" endA="300" endPos="55000" dir="5400000" sy="-90000" algn="bl" rotWithShape="0"/>
                </a:effectLst>
              </a:rPr>
              <a:t>ORIENTAMENTO DELLA MAGISTRATURA AMMINISTRATIVA</a:t>
            </a:r>
            <a:r>
              <a:rPr lang="it-IT" sz="3200" b="1" dirty="0" smtClean="0"/>
              <a:t/>
            </a:r>
            <a:br>
              <a:rPr lang="it-IT" sz="3200" b="1" dirty="0" smtClean="0"/>
            </a:br>
            <a:endParaRPr lang="it-IT" sz="3200" dirty="0"/>
          </a:p>
        </p:txBody>
      </p:sp>
      <p:sp>
        <p:nvSpPr>
          <p:cNvPr id="3" name="Segnaposto testo 2"/>
          <p:cNvSpPr>
            <a:spLocks noGrp="1"/>
          </p:cNvSpPr>
          <p:nvPr>
            <p:ph type="body" idx="1"/>
          </p:nvPr>
        </p:nvSpPr>
        <p:spPr>
          <a:xfrm>
            <a:off x="457200" y="1412777"/>
            <a:ext cx="8229600" cy="4713388"/>
          </a:xfrm>
        </p:spPr>
        <p:txBody>
          <a:bodyPr>
            <a:normAutofit fontScale="25000" lnSpcReduction="20000"/>
          </a:bodyPr>
          <a:lstStyle/>
          <a:p>
            <a:pPr marL="0" indent="0" algn="just">
              <a:buNone/>
            </a:pPr>
            <a:endParaRPr lang="it-IT" dirty="0" smtClean="0"/>
          </a:p>
          <a:p>
            <a:pPr marL="0" indent="0" algn="just">
              <a:buNone/>
            </a:pPr>
            <a:endParaRPr lang="it-IT" dirty="0"/>
          </a:p>
          <a:p>
            <a:pPr marL="0" indent="0" algn="just">
              <a:buNone/>
            </a:pPr>
            <a:endParaRPr lang="it-IT" dirty="0" smtClean="0"/>
          </a:p>
          <a:p>
            <a:pPr marL="0" indent="0" algn="just">
              <a:buNone/>
            </a:pPr>
            <a:r>
              <a:rPr lang="it-IT" sz="9600" dirty="0"/>
              <a:t>Recentemente</a:t>
            </a:r>
            <a:r>
              <a:rPr lang="it-IT" sz="9600" dirty="0"/>
              <a:t>, </a:t>
            </a:r>
            <a:r>
              <a:rPr lang="it-IT" sz="9600" dirty="0"/>
              <a:t>tre </a:t>
            </a:r>
            <a:r>
              <a:rPr lang="it-IT" sz="9600" dirty="0"/>
              <a:t>diverse pronunce della magistratura </a:t>
            </a:r>
            <a:r>
              <a:rPr lang="it-IT" sz="9600" dirty="0"/>
              <a:t>amministrativa</a:t>
            </a:r>
            <a:r>
              <a:rPr lang="it-IT" sz="9600" dirty="0" smtClean="0"/>
              <a:t>:</a:t>
            </a:r>
          </a:p>
          <a:p>
            <a:pPr marL="0" indent="0" algn="just">
              <a:buNone/>
            </a:pPr>
            <a:endParaRPr lang="it-IT" sz="9600" dirty="0"/>
          </a:p>
          <a:p>
            <a:pPr algn="just">
              <a:buFont typeface="Wingdings" panose="05000000000000000000" pitchFamily="2" charset="2"/>
              <a:buChar char="Ø"/>
            </a:pPr>
            <a:r>
              <a:rPr lang="it-IT" sz="9600" dirty="0"/>
              <a:t>TAR </a:t>
            </a:r>
            <a:r>
              <a:rPr lang="it-IT" sz="9600" dirty="0"/>
              <a:t>Sardegna N.00032/2018 REG.RIC.; </a:t>
            </a:r>
            <a:endParaRPr lang="it-IT" sz="9600" dirty="0"/>
          </a:p>
          <a:p>
            <a:pPr algn="just">
              <a:buFont typeface="Wingdings" panose="05000000000000000000" pitchFamily="2" charset="2"/>
              <a:buChar char="Ø"/>
            </a:pPr>
            <a:r>
              <a:rPr lang="it-IT" sz="9600" dirty="0"/>
              <a:t>TAR </a:t>
            </a:r>
            <a:r>
              <a:rPr lang="it-IT" sz="9600" dirty="0"/>
              <a:t>Toscana N.00057/2018 REG.RIC. e </a:t>
            </a:r>
            <a:endParaRPr lang="it-IT" sz="9600" dirty="0"/>
          </a:p>
          <a:p>
            <a:pPr algn="just">
              <a:buFont typeface="Wingdings" panose="05000000000000000000" pitchFamily="2" charset="2"/>
              <a:buChar char="Ø"/>
            </a:pPr>
            <a:r>
              <a:rPr lang="it-IT" sz="9600" dirty="0"/>
              <a:t>TAR </a:t>
            </a:r>
            <a:r>
              <a:rPr lang="it-IT" sz="9600" dirty="0"/>
              <a:t>Lombardia N.02564/2017 REG.RIC</a:t>
            </a:r>
            <a:r>
              <a:rPr lang="it-IT" sz="9600" dirty="0"/>
              <a:t>.),</a:t>
            </a:r>
          </a:p>
          <a:p>
            <a:pPr algn="just">
              <a:buFont typeface="Wingdings" panose="05000000000000000000" pitchFamily="2" charset="2"/>
              <a:buChar char="Ø"/>
            </a:pPr>
            <a:endParaRPr lang="it-IT" sz="9600" dirty="0"/>
          </a:p>
          <a:p>
            <a:pPr marL="0" indent="0" algn="just">
              <a:buNone/>
            </a:pPr>
            <a:r>
              <a:rPr lang="it-IT" sz="9600" dirty="0" smtClean="0"/>
              <a:t>sembrerebbero </a:t>
            </a:r>
            <a:r>
              <a:rPr lang="it-IT" sz="9600" dirty="0"/>
              <a:t>aver preso le distanze dall’approccio seguito dall’</a:t>
            </a:r>
            <a:r>
              <a:rPr lang="it-IT" sz="9600" dirty="0" err="1"/>
              <a:t>Enac</a:t>
            </a:r>
            <a:r>
              <a:rPr lang="it-IT" sz="9600" dirty="0"/>
              <a:t>, ispirato all’orientamento espresso all’</a:t>
            </a:r>
            <a:r>
              <a:rPr lang="it-IT" sz="9600" dirty="0" err="1"/>
              <a:t>eurolegislatore</a:t>
            </a:r>
            <a:r>
              <a:rPr lang="it-IT" sz="9600" dirty="0"/>
              <a:t> che con il Regolamento UE N.139/2014 della Commissione del 12 febbraio 2014, che ha attribuito un ruolo di assoluto rilievo e piena </a:t>
            </a:r>
            <a:r>
              <a:rPr lang="it-IT" sz="9600" dirty="0" smtClean="0"/>
              <a:t>responsabilità </a:t>
            </a:r>
            <a:r>
              <a:rPr lang="it-IT" sz="9600" dirty="0"/>
              <a:t>al gestore aeroportuale in materia di </a:t>
            </a:r>
            <a:r>
              <a:rPr lang="it-IT" sz="9600" dirty="0" err="1"/>
              <a:t>safety</a:t>
            </a:r>
            <a:r>
              <a:rPr lang="it-IT" sz="9600" dirty="0"/>
              <a:t>.</a:t>
            </a:r>
          </a:p>
          <a:p>
            <a:pPr marL="0" indent="0">
              <a:buNone/>
            </a:pPr>
            <a:r>
              <a:rPr lang="it-IT" sz="9600" dirty="0"/>
              <a:t> </a:t>
            </a:r>
          </a:p>
          <a:p>
            <a:pPr marL="0" indent="0">
              <a:buNone/>
            </a:pPr>
            <a:endParaRPr lang="it-IT" sz="9600" dirty="0" smtClean="0"/>
          </a:p>
          <a:p>
            <a:pPr>
              <a:buNone/>
            </a:pPr>
            <a:r>
              <a:rPr lang="it-IT" sz="9600" dirty="0" smtClean="0"/>
              <a:t>	</a:t>
            </a:r>
          </a:p>
          <a:p>
            <a:endParaRPr lang="it-IT" dirty="0"/>
          </a:p>
        </p:txBody>
      </p:sp>
      <p:sp>
        <p:nvSpPr>
          <p:cNvPr id="4" name="Segnaposto piè di pagina 3"/>
          <p:cNvSpPr>
            <a:spLocks noGrp="1"/>
          </p:cNvSpPr>
          <p:nvPr>
            <p:ph type="ftr" sz="quarter" idx="11"/>
          </p:nvPr>
        </p:nvSpPr>
        <p:spPr>
          <a:xfrm>
            <a:off x="785786" y="6356352"/>
            <a:ext cx="2643206" cy="365125"/>
          </a:xfrm>
        </p:spPr>
        <p:txBody>
          <a:bodyPr/>
          <a:lstStyle/>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LIMITAZIONI NEL SETTORE DEL’HANDLING</a:t>
            </a:r>
            <a:r>
              <a:rPr lang="it-IT" sz="3200" b="1" dirty="0" smtClean="0"/>
              <a:t/>
            </a:r>
            <a:br>
              <a:rPr lang="it-IT" sz="3200" b="1" dirty="0" smtClean="0"/>
            </a:br>
            <a:endParaRPr lang="it-IT" sz="3200" dirty="0"/>
          </a:p>
        </p:txBody>
      </p:sp>
      <p:sp>
        <p:nvSpPr>
          <p:cNvPr id="3" name="Segnaposto testo 2"/>
          <p:cNvSpPr>
            <a:spLocks noGrp="1"/>
          </p:cNvSpPr>
          <p:nvPr>
            <p:ph type="body" idx="1"/>
          </p:nvPr>
        </p:nvSpPr>
        <p:spPr/>
        <p:txBody>
          <a:bodyPr>
            <a:normAutofit/>
          </a:bodyPr>
          <a:lstStyle/>
          <a:p>
            <a:pPr marL="0" indent="0" algn="just">
              <a:buNone/>
            </a:pPr>
            <a:r>
              <a:rPr lang="it-IT" dirty="0" smtClean="0"/>
              <a:t>Con </a:t>
            </a:r>
            <a:r>
              <a:rPr lang="it-IT" dirty="0"/>
              <a:t>le sentenze citate, la magistratura amministrativa ha ritenuto  che in assenza del provvedimento di </a:t>
            </a:r>
            <a:r>
              <a:rPr lang="it-IT" dirty="0" smtClean="0"/>
              <a:t>limitazione</a:t>
            </a:r>
            <a:r>
              <a:rPr lang="it-IT" dirty="0"/>
              <a:t>, non si possa percorrere la strada del “congelamento” </a:t>
            </a:r>
            <a:r>
              <a:rPr lang="it-IT" dirty="0" smtClean="0"/>
              <a:t>poiché, </a:t>
            </a:r>
            <a:r>
              <a:rPr lang="it-IT" dirty="0"/>
              <a:t>“</a:t>
            </a:r>
            <a:r>
              <a:rPr lang="it-IT" i="1" dirty="0"/>
              <a:t>pur considerando meritevoli di considerazione e di attenta valutazione le esigenze di sicurezza degli spazi aeroportuali, in sede di riscontro alle istanze degli operatori dei servizi negli aeroporti</a:t>
            </a:r>
            <a:endParaRPr lang="it-IT" dirty="0"/>
          </a:p>
        </p:txBody>
      </p:sp>
      <p:sp>
        <p:nvSpPr>
          <p:cNvPr id="4" name="Segnaposto piè di pagina 3"/>
          <p:cNvSpPr>
            <a:spLocks noGrp="1"/>
          </p:cNvSpPr>
          <p:nvPr>
            <p:ph type="ftr" sz="quarter" idx="11"/>
          </p:nvPr>
        </p:nvSpPr>
        <p:spPr>
          <a:xfrm>
            <a:off x="928662" y="6356352"/>
            <a:ext cx="2643206" cy="365125"/>
          </a:xfrm>
        </p:spPr>
        <p:txBody>
          <a:bodyPr/>
          <a:lstStyle/>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LIMITAZIONI NEL SETTORE DEL’HANDLING</a:t>
            </a:r>
            <a:r>
              <a:rPr lang="it-IT" sz="3200" b="1" dirty="0" smtClean="0"/>
              <a:t/>
            </a:r>
            <a:br>
              <a:rPr lang="it-IT" sz="3200" b="1" dirty="0" smtClean="0"/>
            </a:br>
            <a:endParaRPr lang="it-IT" sz="3200" dirty="0"/>
          </a:p>
        </p:txBody>
      </p:sp>
      <p:sp>
        <p:nvSpPr>
          <p:cNvPr id="3" name="Segnaposto testo 2"/>
          <p:cNvSpPr>
            <a:spLocks noGrp="1"/>
          </p:cNvSpPr>
          <p:nvPr>
            <p:ph type="body" idx="1"/>
          </p:nvPr>
        </p:nvSpPr>
        <p:spPr/>
        <p:txBody>
          <a:bodyPr>
            <a:normAutofit fontScale="77500" lnSpcReduction="20000"/>
          </a:bodyPr>
          <a:lstStyle/>
          <a:p>
            <a:pPr marL="0" indent="0" algn="just">
              <a:buNone/>
            </a:pPr>
            <a:endParaRPr lang="it-IT" i="1" dirty="0" smtClean="0"/>
          </a:p>
          <a:p>
            <a:pPr marL="0" indent="0" algn="just">
              <a:buNone/>
            </a:pPr>
            <a:r>
              <a:rPr lang="it-IT" i="1" dirty="0" smtClean="0"/>
              <a:t>le </a:t>
            </a:r>
            <a:r>
              <a:rPr lang="it-IT" i="1" dirty="0"/>
              <a:t>stesse non paiono potere consentire di per sé una indeterminata sospensione del procedimento avviato su istanza della ricorrente, </a:t>
            </a:r>
            <a:r>
              <a:rPr lang="it-IT" i="1" dirty="0" smtClean="0"/>
              <a:t>atteso che la sospensione </a:t>
            </a:r>
            <a:r>
              <a:rPr lang="it-IT" i="1" dirty="0"/>
              <a:t>che non ha alcun esplicito fondamento </a:t>
            </a:r>
            <a:r>
              <a:rPr lang="it-IT" i="1" dirty="0" smtClean="0"/>
              <a:t>normativo».</a:t>
            </a:r>
          </a:p>
          <a:p>
            <a:pPr marL="0" indent="0" algn="just">
              <a:buNone/>
            </a:pPr>
            <a:endParaRPr lang="it-IT" i="1" dirty="0" smtClean="0"/>
          </a:p>
          <a:p>
            <a:pPr marL="0" indent="0" algn="just">
              <a:buNone/>
            </a:pPr>
            <a:r>
              <a:rPr lang="it-IT" i="1" dirty="0" smtClean="0"/>
              <a:t>L’art</a:t>
            </a:r>
            <a:r>
              <a:rPr lang="it-IT" i="1" dirty="0"/>
              <a:t>. 21 quater comma 2 della legge 241/1990, ammette </a:t>
            </a:r>
            <a:r>
              <a:rPr lang="it-IT" i="1" dirty="0" smtClean="0"/>
              <a:t>infatti </a:t>
            </a:r>
            <a:r>
              <a:rPr lang="it-IT" dirty="0"/>
              <a:t>la sospensione dell'efficacia ovvero dell'esecuzione, “per gravi ragioni” e “per il tempo strettamente necessario”, con l’onere di indicare il termine della sospensione stessa nell’atto che la dispone, ma con riferimento a provvedimenti già emessi e non in corso di formazione.</a:t>
            </a:r>
          </a:p>
          <a:p>
            <a:pPr marL="0" indent="0">
              <a:buNone/>
            </a:pPr>
            <a:r>
              <a:rPr lang="it-IT" dirty="0"/>
              <a:t> </a:t>
            </a:r>
          </a:p>
          <a:p>
            <a:pPr>
              <a:buNone/>
            </a:pPr>
            <a:endParaRPr lang="it-IT" dirty="0"/>
          </a:p>
        </p:txBody>
      </p:sp>
      <p:sp>
        <p:nvSpPr>
          <p:cNvPr id="4" name="Segnaposto piè di pagina 3"/>
          <p:cNvSpPr>
            <a:spLocks noGrp="1"/>
          </p:cNvSpPr>
          <p:nvPr>
            <p:ph type="ftr" sz="quarter" idx="11"/>
          </p:nvPr>
        </p:nvSpPr>
        <p:spPr>
          <a:xfrm>
            <a:off x="857224" y="6356352"/>
            <a:ext cx="2714644" cy="365125"/>
          </a:xfrm>
        </p:spPr>
        <p:txBody>
          <a:bodyPr/>
          <a:lstStyle/>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600" b="1" cap="all" dirty="0">
                <a:solidFill>
                  <a:schemeClr val="tx2"/>
                </a:solidFill>
                <a:effectLst>
                  <a:reflection blurRad="12700" stA="48000" endA="300" endPos="55000" dir="5400000" sy="-90000" algn="bl" rotWithShape="0"/>
                </a:effectLst>
              </a:rPr>
              <a:t>LIMITAZIONI NEL SETTORE DEL’HANDLING</a:t>
            </a:r>
            <a:r>
              <a:rPr lang="it-IT" b="1" dirty="0" smtClean="0"/>
              <a:t/>
            </a:r>
            <a:br>
              <a:rPr lang="it-IT" b="1" dirty="0" smtClean="0"/>
            </a:br>
            <a:endParaRPr lang="it-IT" dirty="0"/>
          </a:p>
        </p:txBody>
      </p:sp>
      <p:sp>
        <p:nvSpPr>
          <p:cNvPr id="3" name="Segnaposto testo 2"/>
          <p:cNvSpPr>
            <a:spLocks noGrp="1"/>
          </p:cNvSpPr>
          <p:nvPr>
            <p:ph type="body" idx="1"/>
          </p:nvPr>
        </p:nvSpPr>
        <p:spPr/>
        <p:txBody>
          <a:bodyPr/>
          <a:lstStyle/>
          <a:p>
            <a:pPr marL="0" indent="0" algn="just">
              <a:buNone/>
            </a:pPr>
            <a:r>
              <a:rPr lang="it-IT" dirty="0" smtClean="0"/>
              <a:t>In </a:t>
            </a:r>
            <a:r>
              <a:rPr lang="it-IT" dirty="0"/>
              <a:t>altri termini, l’ordinamento prevede espressamente l’istituto di carattere generale della sospensione del provvedimento amministrativo – seppure con i limiti sopraindicati – ma non della sospensione del procedimento, che anzi l’amministrazione ha l’obbligo giuridico di concludere mediante l’adozione di un provvedimento espresso (cfr. l’art. 2 della legge 241/1990).</a:t>
            </a:r>
          </a:p>
        </p:txBody>
      </p:sp>
      <p:sp>
        <p:nvSpPr>
          <p:cNvPr id="4" name="Segnaposto piè di pagina 3"/>
          <p:cNvSpPr>
            <a:spLocks noGrp="1"/>
          </p:cNvSpPr>
          <p:nvPr>
            <p:ph type="ftr" sz="quarter" idx="11"/>
          </p:nvPr>
        </p:nvSpPr>
        <p:spPr>
          <a:xfrm>
            <a:off x="500034" y="6356352"/>
            <a:ext cx="2786082" cy="365125"/>
          </a:xfrm>
        </p:spPr>
        <p:txBody>
          <a:bodyPr/>
          <a:lstStyle/>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smtClean="0">
                <a:solidFill>
                  <a:schemeClr val="tx2"/>
                </a:solidFill>
                <a:effectLst>
                  <a:reflection blurRad="12700" stA="48000" endA="300" endPos="55000" dir="5400000" sy="-90000" algn="bl" rotWithShape="0"/>
                </a:effectLst>
              </a:rPr>
              <a:t>INTERAZIONE </a:t>
            </a:r>
            <a:r>
              <a:rPr lang="it-IT" sz="3200" b="1" cap="all" dirty="0" err="1" smtClean="0">
                <a:solidFill>
                  <a:schemeClr val="tx2"/>
                </a:solidFill>
                <a:effectLst>
                  <a:reflection blurRad="12700" stA="48000" endA="300" endPos="55000" dir="5400000" sy="-90000" algn="bl" rotWithShape="0"/>
                </a:effectLst>
              </a:rPr>
              <a:t>DELL’HANDLINg</a:t>
            </a:r>
            <a:r>
              <a:rPr lang="it-IT" sz="3200" b="1" cap="all" dirty="0" smtClean="0">
                <a:solidFill>
                  <a:schemeClr val="tx2"/>
                </a:solidFill>
                <a:effectLst>
                  <a:reflection blurRad="12700" stA="48000" endA="300" endPos="55000" dir="5400000" sy="-90000" algn="bl" rotWithShape="0"/>
                </a:effectLst>
              </a:rPr>
              <a:t> CON LA SAFETY</a:t>
            </a:r>
            <a:endParaRPr lang="it-IT" sz="3200" b="1" cap="all" dirty="0" smtClean="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normAutofit lnSpcReduction="10000"/>
          </a:bodyPr>
          <a:lstStyle/>
          <a:p>
            <a:pPr marL="0" indent="0" algn="just">
              <a:buNone/>
            </a:pPr>
            <a:r>
              <a:rPr lang="it-IT" dirty="0"/>
              <a:t>Le suddette sentenze sembrerebbero ridimensionare il ruolo assegnato al gestore aeroportuale dal Reg. UE 139/2014, che investe quest’ultimo della responsabilità della gestione in sicurezza dell’infrastruttura aeroportuale, prevedendo a tal fine che si doti di un sistema di gestione </a:t>
            </a:r>
            <a:r>
              <a:rPr lang="it-IT" dirty="0" smtClean="0"/>
              <a:t>della sicurezza, </a:t>
            </a:r>
            <a:r>
              <a:rPr lang="it-IT" dirty="0"/>
              <a:t>individuando le modifiche dell’aeroporto o del suo </a:t>
            </a:r>
            <a:r>
              <a:rPr lang="it-IT" dirty="0" smtClean="0"/>
              <a:t>funzionamento, </a:t>
            </a:r>
            <a:r>
              <a:rPr lang="it-IT" dirty="0"/>
              <a:t>che possano influire sulla sicurezza delle operazioni aeroportuali. </a:t>
            </a:r>
          </a:p>
        </p:txBody>
      </p:sp>
      <p:sp>
        <p:nvSpPr>
          <p:cNvPr id="4" name="Segnaposto piè di pagina 3"/>
          <p:cNvSpPr>
            <a:spLocks noGrp="1"/>
          </p:cNvSpPr>
          <p:nvPr>
            <p:ph type="ftr" sz="quarter" idx="11"/>
          </p:nvPr>
        </p:nvSpPr>
        <p:spPr>
          <a:xfrm>
            <a:off x="500034" y="6356352"/>
            <a:ext cx="2786082" cy="365125"/>
          </a:xfrm>
        </p:spPr>
        <p:txBody>
          <a:bodyPr/>
          <a:lstStyle/>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SAFETY</a:t>
            </a:r>
            <a:endParaRPr lang="it-IT" sz="3200"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normAutofit lnSpcReduction="10000"/>
          </a:bodyPr>
          <a:lstStyle/>
          <a:p>
            <a:pPr marL="0" indent="0" algn="just">
              <a:buNone/>
            </a:pPr>
            <a:endParaRPr lang="it-IT" u="sng" dirty="0" smtClean="0"/>
          </a:p>
          <a:p>
            <a:pPr marL="0" indent="0" algn="just">
              <a:buNone/>
            </a:pPr>
            <a:r>
              <a:rPr lang="it-IT" u="sng" dirty="0" smtClean="0"/>
              <a:t>Il </a:t>
            </a:r>
            <a:r>
              <a:rPr lang="it-IT" u="sng" dirty="0"/>
              <a:t>settore della </a:t>
            </a:r>
            <a:r>
              <a:rPr lang="it-IT" u="sng" dirty="0" err="1"/>
              <a:t>safety</a:t>
            </a:r>
            <a:r>
              <a:rPr lang="it-IT" dirty="0"/>
              <a:t> è stato significativamente rinnovato dall’entrata in vigore del Reg. UE 139/2014, teso a promuovere il mantenimento di un livello elevato ed uniforme di scurezza dell’aviazione civile nell’Unione, perseguendo nel contempo l’obiettivo di un miglioramento generale della sicurezza aeroportuale. </a:t>
            </a:r>
          </a:p>
          <a:p>
            <a:pPr marL="0" indent="0">
              <a:buNone/>
            </a:pPr>
            <a:r>
              <a:rPr lang="it-IT" dirty="0"/>
              <a:t> </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64466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p:nvPr/>
        </p:nvSpPr>
        <p:spPr>
          <a:xfrm>
            <a:off x="1547664" y="116633"/>
            <a:ext cx="7344816" cy="288032"/>
          </a:xfrm>
          <a:prstGeom prst="rect">
            <a:avLst/>
          </a:prstGeom>
          <a:noFill/>
        </p:spPr>
        <p:txBody>
          <a:bodyPr wrap="square">
            <a:noAutofit/>
          </a:bodyPr>
          <a:lstStyle/>
          <a:p>
            <a:endParaRPr lang="it-IT" sz="1200" i="1" spc="50" dirty="0">
              <a:ln w="13500">
                <a:solidFill>
                  <a:schemeClr val="accent1">
                    <a:shade val="2500"/>
                    <a:alpha val="6500"/>
                  </a:schemeClr>
                </a:solidFill>
                <a:prstDash val="solid"/>
              </a:ln>
              <a:solidFill>
                <a:schemeClr val="tx2">
                  <a:lumMod val="60000"/>
                  <a:lumOff val="40000"/>
                </a:schemeClr>
              </a:solidFill>
              <a:effectLst>
                <a:innerShdw blurRad="50900" dist="38500" dir="13500000">
                  <a:srgbClr val="000000">
                    <a:alpha val="60000"/>
                  </a:srgbClr>
                </a:innerShdw>
              </a:effectLst>
              <a:latin typeface="Candara" pitchFamily="34" charset="0"/>
            </a:endParaRPr>
          </a:p>
        </p:txBody>
      </p:sp>
      <p:pic>
        <p:nvPicPr>
          <p:cNvPr id="14" name="Immagine 13" descr="logo-transparent.gif"/>
          <p:cNvPicPr>
            <a:picLocks noChangeAspect="1"/>
          </p:cNvPicPr>
          <p:nvPr/>
        </p:nvPicPr>
        <p:blipFill>
          <a:blip r:embed="rId3" cstate="print"/>
          <a:stretch>
            <a:fillRect/>
          </a:stretch>
        </p:blipFill>
        <p:spPr>
          <a:xfrm>
            <a:off x="0" y="0"/>
            <a:ext cx="1452575" cy="720080"/>
          </a:xfrm>
          <a:prstGeom prst="rect">
            <a:avLst/>
          </a:prstGeom>
          <a:noFill/>
          <a:ln>
            <a:noFill/>
          </a:ln>
        </p:spPr>
      </p:pic>
      <p:sp>
        <p:nvSpPr>
          <p:cNvPr id="9" name="Segnaposto piè di pagina 4"/>
          <p:cNvSpPr txBox="1">
            <a:spLocks/>
          </p:cNvSpPr>
          <p:nvPr/>
        </p:nvSpPr>
        <p:spPr>
          <a:xfrm>
            <a:off x="251520" y="6453336"/>
            <a:ext cx="8640960" cy="268141"/>
          </a:xfrm>
          <a:prstGeom prst="rect">
            <a:avLst/>
          </a:prstGeom>
        </p:spPr>
        <p:txBody>
          <a:bodyPr vert="horz" lIns="91440" tIns="45720" rIns="91440" bIns="45720" rtlCol="0" anchor="ctr"/>
          <a:lstStyle/>
          <a:p>
            <a:pPr lvl="0" algn="just">
              <a:defRPr/>
            </a:pPr>
            <a:endParaRPr kumimoji="0" lang="en-US" sz="11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6" name="Rectangle 2"/>
          <p:cNvSpPr>
            <a:spLocks noGrp="1"/>
          </p:cNvSpPr>
          <p:nvPr>
            <p:ph type="title"/>
          </p:nvPr>
        </p:nvSpPr>
        <p:spPr>
          <a:xfrm>
            <a:off x="1142976" y="500042"/>
            <a:ext cx="7543824" cy="785818"/>
          </a:xfrm>
        </p:spPr>
        <p:txBody>
          <a:bodyPr>
            <a:normAutofit/>
          </a:bodyPr>
          <a:lstStyle/>
          <a:p>
            <a:r>
              <a:rPr lang="it-IT" sz="3200" b="1" dirty="0">
                <a:solidFill>
                  <a:srgbClr val="0070C0"/>
                </a:solidFill>
              </a:rPr>
              <a:t>La liberalizzazione del trasporto aereo</a:t>
            </a:r>
            <a:endParaRPr lang="it-IT" sz="3200" i="1" spc="50" dirty="0">
              <a:ln w="13500">
                <a:solidFill>
                  <a:schemeClr val="accent1">
                    <a:shade val="2500"/>
                    <a:alpha val="6500"/>
                  </a:schemeClr>
                </a:solidFill>
                <a:prstDash val="solid"/>
              </a:ln>
              <a:solidFill>
                <a:schemeClr val="tx2">
                  <a:lumMod val="60000"/>
                  <a:lumOff val="40000"/>
                </a:schemeClr>
              </a:solidFill>
              <a:effectLst>
                <a:innerShdw blurRad="50900" dist="38500" dir="13500000">
                  <a:srgbClr val="000000">
                    <a:alpha val="60000"/>
                  </a:srgbClr>
                </a:innerShdw>
              </a:effectLst>
              <a:latin typeface="Candara" pitchFamily="34" charset="0"/>
            </a:endParaRPr>
          </a:p>
        </p:txBody>
      </p:sp>
      <p:sp>
        <p:nvSpPr>
          <p:cNvPr id="8" name="Segnaposto testo 11"/>
          <p:cNvSpPr>
            <a:spLocks noGrp="1"/>
          </p:cNvSpPr>
          <p:nvPr>
            <p:ph type="body" idx="1"/>
          </p:nvPr>
        </p:nvSpPr>
        <p:spPr>
          <a:xfrm>
            <a:off x="323528" y="1628800"/>
            <a:ext cx="8363272" cy="4680520"/>
          </a:xfrm>
        </p:spPr>
        <p:txBody>
          <a:bodyPr>
            <a:noAutofit/>
          </a:bodyPr>
          <a:lstStyle/>
          <a:p>
            <a:pPr marL="0" indent="0" algn="just">
              <a:buNone/>
            </a:pPr>
            <a:r>
              <a:rPr lang="it-IT" dirty="0" smtClean="0"/>
              <a:t>Con </a:t>
            </a:r>
            <a:r>
              <a:rPr lang="it-IT" dirty="0"/>
              <a:t>i suddetti Regolamenti sono stati dunque sovvertiti i paradigmi del sistema del </a:t>
            </a:r>
            <a:r>
              <a:rPr lang="it-IT" dirty="0" smtClean="0"/>
              <a:t>trasporto </a:t>
            </a:r>
            <a:r>
              <a:rPr lang="it-IT" dirty="0"/>
              <a:t>aereo, non più ancorato al modello del viaggiatore d’</a:t>
            </a:r>
            <a:r>
              <a:rPr lang="it-IT" dirty="0" err="1"/>
              <a:t>elite</a:t>
            </a:r>
            <a:r>
              <a:rPr lang="it-IT" dirty="0"/>
              <a:t>, ma rivolto ad una ben più ampia platea di passeggeri, grazie alla sensibile riduzione del costo dei biglietti, pur salvaguardando gli irrinunciabili baluardi della sicurezza, </a:t>
            </a:r>
            <a:r>
              <a:rPr lang="it-IT" dirty="0" smtClean="0"/>
              <a:t>della </a:t>
            </a:r>
            <a:r>
              <a:rPr lang="it-IT" dirty="0"/>
              <a:t>qualità dei servizi e della puntualità.</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cap="all" dirty="0">
                <a:solidFill>
                  <a:schemeClr val="tx2"/>
                </a:solidFill>
                <a:effectLst>
                  <a:reflection blurRad="12700" stA="48000" endA="300" endPos="55000" dir="5400000" sy="-90000" algn="bl" rotWithShape="0"/>
                </a:effectLst>
              </a:rPr>
              <a:t>SAFETY</a:t>
            </a:r>
            <a:endParaRPr lang="it-IT" dirty="0"/>
          </a:p>
        </p:txBody>
      </p:sp>
      <p:sp>
        <p:nvSpPr>
          <p:cNvPr id="3" name="Segnaposto testo 2"/>
          <p:cNvSpPr>
            <a:spLocks noGrp="1"/>
          </p:cNvSpPr>
          <p:nvPr>
            <p:ph type="body" idx="1"/>
          </p:nvPr>
        </p:nvSpPr>
        <p:spPr/>
        <p:txBody>
          <a:bodyPr/>
          <a:lstStyle/>
          <a:p>
            <a:pPr marL="0" indent="0" algn="just">
              <a:buNone/>
            </a:pPr>
            <a:r>
              <a:rPr lang="it-IT" dirty="0"/>
              <a:t>Il gestore aeroportuale diviene il soggetto responsabile del coordinamento del sistema di gestione della sicurezza con il Piano di emergenza aeroportuale e del coordinamento del piano aeroportuale con i piani di emergenza delle organizzazioni con i quali il sistema di gestione della sicurezza deve interfacciarsi durante la fornitura di servizi aeroportuali.</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827374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FUNZIONI DELLE DIREZIONI AEROPORTUALI</a:t>
            </a:r>
            <a:endParaRPr lang="it-IT" sz="3200" dirty="0"/>
          </a:p>
        </p:txBody>
      </p:sp>
      <p:sp>
        <p:nvSpPr>
          <p:cNvPr id="3" name="Segnaposto testo 2"/>
          <p:cNvSpPr>
            <a:spLocks noGrp="1"/>
          </p:cNvSpPr>
          <p:nvPr>
            <p:ph type="body" idx="1"/>
          </p:nvPr>
        </p:nvSpPr>
        <p:spPr/>
        <p:txBody>
          <a:bodyPr/>
          <a:lstStyle/>
          <a:p>
            <a:pPr marL="0" indent="0" algn="just">
              <a:buNone/>
            </a:pPr>
            <a:r>
              <a:rPr lang="it-IT" dirty="0"/>
              <a:t>In tale sfera, all’attività di vigilanza e controllo svolta dalle direzioni aeroportuali, è volta a promuovere il coordinamento, anche in fase preventiva mediante l’Adozione del Piano di Emergenza con Ordinanza Aeroportuale, dei soggetti coinvolti, ai fini del corretto svolgimento delle funzioni che il piano di Emergenza assegna loro.</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684378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143000"/>
          </a:xfrm>
        </p:spPr>
        <p:txBody>
          <a:bodyPr>
            <a:normAutofit/>
          </a:bodyPr>
          <a:lstStyle/>
          <a:p>
            <a:pPr algn="ctr"/>
            <a:r>
              <a:rPr lang="it-IT" sz="3200" b="1" cap="all" dirty="0">
                <a:solidFill>
                  <a:schemeClr val="tx2"/>
                </a:solidFill>
                <a:effectLst>
                  <a:reflection blurRad="12700" stA="48000" endA="300" endPos="55000" dir="5400000" sy="-90000" algn="bl" rotWithShape="0"/>
                </a:effectLst>
              </a:rPr>
              <a:t>FUNZIONI DELLE DIREZIONI AEROPORTUALI</a:t>
            </a:r>
            <a:endParaRPr lang="it-IT" sz="3200" dirty="0"/>
          </a:p>
        </p:txBody>
      </p:sp>
      <p:sp>
        <p:nvSpPr>
          <p:cNvPr id="3" name="Segnaposto testo 2"/>
          <p:cNvSpPr>
            <a:spLocks noGrp="1"/>
          </p:cNvSpPr>
          <p:nvPr>
            <p:ph type="body" idx="1"/>
          </p:nvPr>
        </p:nvSpPr>
        <p:spPr/>
        <p:txBody>
          <a:bodyPr/>
          <a:lstStyle/>
          <a:p>
            <a:pPr marL="0" indent="0" algn="just">
              <a:buNone/>
            </a:pPr>
            <a:r>
              <a:rPr lang="it-IT" dirty="0"/>
              <a:t>Ciò in ossequio all’ art. 726 del Codice della Navigazione, il quale statuisce che “l’ENAC può, in caso di urgente necessità di servizio, ordinare che gli aeromobili e ogni mezzo di trasporto, i quali si trovino nell'aeroporto, siano messi a sua disposizione con il relativo personale. Può parimenti ordinare che sia messo a sua disposizione ogni altro mezzo che ritenga necessario.”</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718418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ASSISTENZA DEI PASSEGGERI</a:t>
            </a:r>
            <a:endParaRPr lang="it-IT" sz="3200"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normAutofit fontScale="92500" lnSpcReduction="10000"/>
          </a:bodyPr>
          <a:lstStyle/>
          <a:p>
            <a:pPr marL="0" indent="0" algn="just">
              <a:buNone/>
            </a:pPr>
            <a:r>
              <a:rPr lang="it-IT" dirty="0" smtClean="0"/>
              <a:t>In </a:t>
            </a:r>
            <a:r>
              <a:rPr lang="it-IT" dirty="0"/>
              <a:t>relazione alla necessità di assicurare la gestione di un evento </a:t>
            </a:r>
            <a:r>
              <a:rPr lang="it-IT" dirty="0" smtClean="0"/>
              <a:t>emergenziale, l’</a:t>
            </a:r>
            <a:r>
              <a:rPr lang="it-IT" dirty="0" err="1" smtClean="0"/>
              <a:t>Enac</a:t>
            </a:r>
            <a:r>
              <a:rPr lang="it-IT" dirty="0" smtClean="0"/>
              <a:t> </a:t>
            </a:r>
            <a:r>
              <a:rPr lang="it-IT" dirty="0"/>
              <a:t>già l’8 ottobre 2014 ha pubblicato la Circolare </a:t>
            </a:r>
            <a:r>
              <a:rPr lang="it-IT" dirty="0" err="1"/>
              <a:t>Gen</a:t>
            </a:r>
            <a:r>
              <a:rPr lang="it-IT" dirty="0"/>
              <a:t> 05 dedicata al “</a:t>
            </a:r>
            <a:r>
              <a:rPr lang="it-IT" i="1" u="sng" dirty="0"/>
              <a:t>Piano di assistenza alle vittime di incidenti aerei e ai loro familiari</a:t>
            </a:r>
            <a:r>
              <a:rPr lang="it-IT" dirty="0"/>
              <a:t>”, nella consapevolezza che il verificarsi di un incidente </a:t>
            </a:r>
            <a:r>
              <a:rPr lang="it-IT" dirty="0" smtClean="0"/>
              <a:t>aereo richiede </a:t>
            </a:r>
            <a:r>
              <a:rPr lang="it-IT" dirty="0"/>
              <a:t>di mettere in campo un intervento finalizzato all’immediato soccorso delle persone coinvolte, </a:t>
            </a:r>
            <a:r>
              <a:rPr lang="it-IT" dirty="0" smtClean="0"/>
              <a:t>approntando </a:t>
            </a:r>
            <a:r>
              <a:rPr lang="it-IT" dirty="0"/>
              <a:t>un’assistenza specializzata per coloro che sono stati coinvolti nell’evento e per i loro familiari.</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86590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cap="all" dirty="0">
                <a:solidFill>
                  <a:schemeClr val="tx2"/>
                </a:solidFill>
                <a:effectLst>
                  <a:reflection blurRad="12700" stA="48000" endA="300" endPos="55000" dir="5400000" sy="-90000" algn="bl" rotWithShape="0"/>
                </a:effectLst>
              </a:rPr>
              <a:t>ASSISTENZA DEI PASSEGGERI</a:t>
            </a:r>
            <a:endParaRPr lang="it-IT" dirty="0"/>
          </a:p>
        </p:txBody>
      </p:sp>
      <p:sp>
        <p:nvSpPr>
          <p:cNvPr id="3" name="Segnaposto testo 2"/>
          <p:cNvSpPr>
            <a:spLocks noGrp="1"/>
          </p:cNvSpPr>
          <p:nvPr>
            <p:ph type="body" idx="1"/>
          </p:nvPr>
        </p:nvSpPr>
        <p:spPr/>
        <p:txBody>
          <a:bodyPr/>
          <a:lstStyle/>
          <a:p>
            <a:pPr marL="0" indent="0" algn="just">
              <a:buNone/>
            </a:pPr>
            <a:endParaRPr lang="it-IT" dirty="0" smtClean="0"/>
          </a:p>
          <a:p>
            <a:pPr marL="0" indent="0" algn="just">
              <a:buNone/>
            </a:pPr>
            <a:r>
              <a:rPr lang="it-IT" dirty="0" smtClean="0"/>
              <a:t>Le </a:t>
            </a:r>
            <a:r>
              <a:rPr lang="it-IT" dirty="0"/>
              <a:t>Direzioni aeroportuali sono chiamate, con il proprio personale</a:t>
            </a:r>
            <a:r>
              <a:rPr lang="it-IT" dirty="0" smtClean="0"/>
              <a:t>, </a:t>
            </a:r>
            <a:r>
              <a:rPr lang="it-IT" dirty="0"/>
              <a:t>a coordinare inoltre il Team di Contatto, i cui componenti, in composizione variabile, in relazione alla tipologia dell'incidente ed alle persone coinvolte, sono designati dai soggetti delle istituzioni presenti al COE. </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23473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cap="all" dirty="0">
                <a:solidFill>
                  <a:schemeClr val="tx2"/>
                </a:solidFill>
                <a:effectLst>
                  <a:reflection blurRad="12700" stA="48000" endA="300" endPos="55000" dir="5400000" sy="-90000" algn="bl" rotWithShape="0"/>
                </a:effectLst>
              </a:rPr>
              <a:t>Team di Contatto</a:t>
            </a:r>
            <a:endParaRPr lang="it-IT"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normAutofit lnSpcReduction="10000"/>
          </a:bodyPr>
          <a:lstStyle/>
          <a:p>
            <a:pPr marL="0" indent="0" algn="just">
              <a:buNone/>
            </a:pPr>
            <a:r>
              <a:rPr lang="it-IT" dirty="0"/>
              <a:t>Il Team di Contatto opera principalmente nelle prime ore successive all'incidente, ossia fino all'intervento della compagnia aerea con il proprio gruppo di assistenza. </a:t>
            </a:r>
          </a:p>
          <a:p>
            <a:pPr marL="0" indent="0" algn="just">
              <a:buNone/>
            </a:pPr>
            <a:r>
              <a:rPr lang="it-IT" dirty="0"/>
              <a:t>La compagnia, da quel momento, in qualità di responsabile dell'assistenza, di concerto con il Team di Contatto valuta, caso per caso, in relazione alla effettiva esigenza, le modalità di un eventuale intervento integrato.</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755572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cap="all" dirty="0">
                <a:solidFill>
                  <a:schemeClr val="tx2"/>
                </a:solidFill>
                <a:effectLst>
                  <a:reflection blurRad="12700" stA="48000" endA="300" endPos="55000" dir="5400000" sy="-90000" algn="bl" rotWithShape="0"/>
                </a:effectLst>
              </a:rPr>
              <a:t>ASSISTENZA DEI PASSEGGERI</a:t>
            </a:r>
            <a:endParaRPr lang="it-IT" dirty="0"/>
          </a:p>
        </p:txBody>
      </p:sp>
      <p:sp>
        <p:nvSpPr>
          <p:cNvPr id="3" name="Segnaposto testo 2"/>
          <p:cNvSpPr>
            <a:spLocks noGrp="1"/>
          </p:cNvSpPr>
          <p:nvPr>
            <p:ph type="body" idx="1"/>
          </p:nvPr>
        </p:nvSpPr>
        <p:spPr/>
        <p:txBody>
          <a:bodyPr>
            <a:normAutofit fontScale="85000" lnSpcReduction="10000"/>
          </a:bodyPr>
          <a:lstStyle/>
          <a:p>
            <a:pPr marL="0" indent="0" algn="just">
              <a:buNone/>
            </a:pPr>
            <a:endParaRPr lang="it-IT" dirty="0" smtClean="0"/>
          </a:p>
          <a:p>
            <a:pPr marL="0" indent="0" algn="just">
              <a:buNone/>
            </a:pPr>
            <a:r>
              <a:rPr lang="it-IT" dirty="0" smtClean="0"/>
              <a:t>La </a:t>
            </a:r>
            <a:r>
              <a:rPr lang="it-IT" dirty="0"/>
              <a:t>Circolare GEN 05 è stata recentemente aggiornata e presentata il 16 ottobre in sede ICAO, nell'ambito della 13a Conferenza Internazionale sulla Navigazione </a:t>
            </a:r>
            <a:r>
              <a:rPr lang="it-IT" dirty="0" smtClean="0"/>
              <a:t>Aerea.</a:t>
            </a:r>
            <a:r>
              <a:rPr lang="it-IT" dirty="0"/>
              <a:t> Il traguardo da perseguire è </a:t>
            </a:r>
            <a:r>
              <a:rPr lang="it-IT" dirty="0" smtClean="0"/>
              <a:t>quello </a:t>
            </a:r>
            <a:r>
              <a:rPr lang="it-IT" dirty="0"/>
              <a:t>di creare un sistema responsabile, costituito </a:t>
            </a:r>
            <a:r>
              <a:rPr lang="it-IT" dirty="0" smtClean="0"/>
              <a:t>dalla </a:t>
            </a:r>
            <a:r>
              <a:rPr lang="it-IT" dirty="0"/>
              <a:t>molteplicità degli operatori coinvolti nell'assistenza, orientando l’operato di tutti verso un approccio culturale ispirato alla sinergica </a:t>
            </a:r>
            <a:r>
              <a:rPr lang="it-IT" dirty="0" smtClean="0"/>
              <a:t> </a:t>
            </a:r>
            <a:r>
              <a:rPr lang="it-IT" dirty="0"/>
              <a:t>collaborazione per il miglior funzionamento di un sistema articolato e complesso come quello aeroportuale.</a:t>
            </a:r>
          </a:p>
          <a:p>
            <a:pPr marL="0" indent="0" algn="just">
              <a:buNone/>
            </a:pPr>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3996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cap="all" dirty="0">
                <a:solidFill>
                  <a:schemeClr val="tx2"/>
                </a:solidFill>
                <a:effectLst>
                  <a:reflection blurRad="12700" stA="48000" endA="300" endPos="55000" dir="5400000" sy="-90000" algn="bl" rotWithShape="0"/>
                </a:effectLst>
              </a:rPr>
              <a:t>Security</a:t>
            </a:r>
            <a:endParaRPr lang="it-IT"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normAutofit fontScale="85000" lnSpcReduction="20000"/>
          </a:bodyPr>
          <a:lstStyle/>
          <a:p>
            <a:pPr marL="0" indent="0" algn="just">
              <a:buNone/>
            </a:pPr>
            <a:r>
              <a:rPr lang="it-IT" dirty="0"/>
              <a:t>Anche il settore della </a:t>
            </a:r>
            <a:r>
              <a:rPr lang="it-IT" u="sng" dirty="0"/>
              <a:t>security aeroportuale</a:t>
            </a:r>
            <a:r>
              <a:rPr lang="it-IT" dirty="0"/>
              <a:t>, nel corso degli anni, è stato interessato da significative evoluzioni che hanno visto modificarsi i ruoli dei principali attori di riferimento.</a:t>
            </a:r>
          </a:p>
          <a:p>
            <a:pPr marL="0" indent="0" algn="just">
              <a:buNone/>
            </a:pPr>
            <a:r>
              <a:rPr lang="it-IT" dirty="0"/>
              <a:t>In qualità di Autorità responsabile del coordinamento e del monitoraggio dell'attuazione delle norme fondamentali comuni in tema di sicurezza dell'aviazione civile (come stabilito dal Decreto del Ministero dei Trasporti 21.07.2009 - G.U. n. 178 del 03.08.2009), il personale ispettivo svolge le attività di vigilanza tese ad accertare il rispetto dei requisiti stabiliti dalla normativa comunitaria di </a:t>
            </a:r>
            <a:r>
              <a:rPr lang="it-IT" dirty="0" smtClean="0"/>
              <a:t>settore.</a:t>
            </a:r>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938402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cap="all" dirty="0">
                <a:solidFill>
                  <a:schemeClr val="tx2"/>
                </a:solidFill>
                <a:effectLst>
                  <a:reflection blurRad="12700" stA="48000" endA="300" endPos="55000" dir="5400000" sy="-90000" algn="bl" rotWithShape="0"/>
                </a:effectLst>
              </a:rPr>
              <a:t>Security</a:t>
            </a:r>
            <a:endParaRPr lang="it-IT" dirty="0"/>
          </a:p>
        </p:txBody>
      </p:sp>
      <p:sp>
        <p:nvSpPr>
          <p:cNvPr id="3" name="Segnaposto testo 2"/>
          <p:cNvSpPr>
            <a:spLocks noGrp="1"/>
          </p:cNvSpPr>
          <p:nvPr>
            <p:ph type="body" idx="1"/>
          </p:nvPr>
        </p:nvSpPr>
        <p:spPr/>
        <p:txBody>
          <a:bodyPr>
            <a:normAutofit fontScale="92500"/>
          </a:bodyPr>
          <a:lstStyle/>
          <a:p>
            <a:pPr marL="0" indent="0" algn="just">
              <a:buNone/>
            </a:pPr>
            <a:r>
              <a:rPr lang="it-IT" dirty="0"/>
              <a:t>In tal panorama è subentrato, il Decreto Legge n. 101 del 31.08.2013, recante “Disposizioni urgenti per il perseguimento di obiettivi di razionalizzazione nelle pubbliche amministrazioni”, (convertito nella Legge n. 125 del 30.10.2013), che ha conferito all’ ENAC la facoltà di affidare alle Società di Gestione aeroportuale i servizi di controllo di sicurezza presso i varchi staff e carrai, in precedenza assegnati alla Polizia di Stato (come da D.M. 89/99).</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994603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cap="all" dirty="0">
                <a:solidFill>
                  <a:schemeClr val="tx2"/>
                </a:solidFill>
                <a:effectLst>
                  <a:reflection blurRad="12700" stA="48000" endA="300" endPos="55000" dir="5400000" sy="-90000" algn="bl" rotWithShape="0"/>
                </a:effectLst>
              </a:rPr>
              <a:t>Security</a:t>
            </a:r>
            <a:endParaRPr lang="it-IT" dirty="0"/>
          </a:p>
        </p:txBody>
      </p:sp>
      <p:sp>
        <p:nvSpPr>
          <p:cNvPr id="3" name="Segnaposto testo 2"/>
          <p:cNvSpPr>
            <a:spLocks noGrp="1"/>
          </p:cNvSpPr>
          <p:nvPr>
            <p:ph type="body" idx="1"/>
          </p:nvPr>
        </p:nvSpPr>
        <p:spPr/>
        <p:txBody>
          <a:bodyPr>
            <a:normAutofit fontScale="92500" lnSpcReduction="20000"/>
          </a:bodyPr>
          <a:lstStyle/>
          <a:p>
            <a:pPr marL="0" indent="0" algn="just">
              <a:buNone/>
            </a:pPr>
            <a:r>
              <a:rPr lang="it-IT" dirty="0"/>
              <a:t>Il percorso intrapreso con l’affidamento della gestione dei varchi dedicati al controllo dei passeggeri e delle merci ai gestori aeroportuali, da tempo compiuto con il D.M. 85/99, è stato pertanto completato - ormai in tutti gli scali nazionali – con l’assegnazione agli stessi dei varchi aeroportuali </a:t>
            </a:r>
            <a:r>
              <a:rPr lang="it-IT" dirty="0" smtClean="0"/>
              <a:t>carrai </a:t>
            </a:r>
            <a:r>
              <a:rPr lang="it-IT" dirty="0"/>
              <a:t>e staff, finora gestiti dagli Uffici di Polizia di Frontiera, che alla luce delle modifiche normative </a:t>
            </a:r>
            <a:r>
              <a:rPr lang="it-IT" dirty="0" smtClean="0"/>
              <a:t>intervenute</a:t>
            </a:r>
            <a:r>
              <a:rPr lang="it-IT" dirty="0"/>
              <a:t>, svolgono l’attività di supervisione mirata a costatare il rispetto delle procedure stabilite dal Programma Nazionale e Aeroportuale di Sicurezza.</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68200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p:nvPr/>
        </p:nvSpPr>
        <p:spPr>
          <a:xfrm>
            <a:off x="1547664" y="116633"/>
            <a:ext cx="7344816" cy="288032"/>
          </a:xfrm>
          <a:prstGeom prst="rect">
            <a:avLst/>
          </a:prstGeom>
          <a:noFill/>
        </p:spPr>
        <p:txBody>
          <a:bodyPr wrap="square">
            <a:noAutofit/>
          </a:bodyPr>
          <a:lstStyle/>
          <a:p>
            <a:endParaRPr lang="it-IT" sz="1200" i="1" spc="50" dirty="0">
              <a:ln w="13500">
                <a:solidFill>
                  <a:schemeClr val="accent1">
                    <a:shade val="2500"/>
                    <a:alpha val="6500"/>
                  </a:schemeClr>
                </a:solidFill>
                <a:prstDash val="solid"/>
              </a:ln>
              <a:solidFill>
                <a:schemeClr val="tx2">
                  <a:lumMod val="60000"/>
                  <a:lumOff val="40000"/>
                </a:schemeClr>
              </a:solidFill>
              <a:effectLst>
                <a:innerShdw blurRad="50900" dist="38500" dir="13500000">
                  <a:srgbClr val="000000">
                    <a:alpha val="60000"/>
                  </a:srgbClr>
                </a:innerShdw>
              </a:effectLst>
              <a:latin typeface="Candara" pitchFamily="34" charset="0"/>
            </a:endParaRPr>
          </a:p>
        </p:txBody>
      </p:sp>
      <p:pic>
        <p:nvPicPr>
          <p:cNvPr id="14" name="Immagine 13" descr="logo-transparent.gif"/>
          <p:cNvPicPr>
            <a:picLocks noChangeAspect="1"/>
          </p:cNvPicPr>
          <p:nvPr/>
        </p:nvPicPr>
        <p:blipFill>
          <a:blip r:embed="rId3" cstate="print"/>
          <a:stretch>
            <a:fillRect/>
          </a:stretch>
        </p:blipFill>
        <p:spPr>
          <a:xfrm>
            <a:off x="0" y="0"/>
            <a:ext cx="1452575" cy="720080"/>
          </a:xfrm>
          <a:prstGeom prst="rect">
            <a:avLst/>
          </a:prstGeom>
          <a:noFill/>
          <a:ln>
            <a:noFill/>
          </a:ln>
        </p:spPr>
      </p:pic>
      <p:sp>
        <p:nvSpPr>
          <p:cNvPr id="9" name="Segnaposto piè di pagina 4"/>
          <p:cNvSpPr txBox="1">
            <a:spLocks/>
          </p:cNvSpPr>
          <p:nvPr/>
        </p:nvSpPr>
        <p:spPr>
          <a:xfrm>
            <a:off x="251520" y="6453336"/>
            <a:ext cx="8640960" cy="268141"/>
          </a:xfrm>
          <a:prstGeom prst="rect">
            <a:avLst/>
          </a:prstGeom>
        </p:spPr>
        <p:txBody>
          <a:bodyPr vert="horz" lIns="91440" tIns="45720" rIns="91440" bIns="45720" rtlCol="0" anchor="ctr"/>
          <a:lstStyle/>
          <a:p>
            <a:pPr lvl="0" algn="just">
              <a:defRPr/>
            </a:pPr>
            <a:r>
              <a:rPr kumimoji="0" lang="en-US" sz="1100" b="0" i="0" u="none" strike="noStrike" kern="1200" cap="none" spc="0" normalizeH="0" baseline="0" noProof="0" dirty="0" smtClean="0">
                <a:ln>
                  <a:noFill/>
                </a:ln>
                <a:solidFill>
                  <a:schemeClr val="tx1">
                    <a:tint val="75000"/>
                  </a:schemeClr>
                </a:solidFill>
                <a:effectLst/>
                <a:uLnTx/>
                <a:uFillTx/>
                <a:latin typeface="+mn-lt"/>
                <a:ea typeface="+mn-ea"/>
                <a:cs typeface="+mn-cs"/>
              </a:rPr>
              <a:t>                                                                                          </a:t>
            </a:r>
            <a:endParaRPr kumimoji="0" lang="en-US" sz="11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6" name="Rectangle 2"/>
          <p:cNvSpPr>
            <a:spLocks noGrp="1"/>
          </p:cNvSpPr>
          <p:nvPr>
            <p:ph type="title"/>
          </p:nvPr>
        </p:nvSpPr>
        <p:spPr>
          <a:xfrm>
            <a:off x="1142976" y="500042"/>
            <a:ext cx="7543824" cy="785818"/>
          </a:xfrm>
        </p:spPr>
        <p:txBody>
          <a:bodyPr>
            <a:normAutofit/>
          </a:bodyPr>
          <a:lstStyle/>
          <a:p>
            <a:pPr algn="ctr"/>
            <a:r>
              <a:rPr lang="it-IT" sz="3200" b="1" dirty="0">
                <a:solidFill>
                  <a:srgbClr val="0070C0"/>
                </a:solidFill>
              </a:rPr>
              <a:t>La liberalizzazione del trasporto aereo</a:t>
            </a:r>
            <a:endParaRPr lang="it-IT" sz="3200" b="1" dirty="0">
              <a:solidFill>
                <a:srgbClr val="0070C0"/>
              </a:solidFill>
            </a:endParaRPr>
          </a:p>
        </p:txBody>
      </p:sp>
      <p:sp>
        <p:nvSpPr>
          <p:cNvPr id="10" name="Segnaposto testo 2"/>
          <p:cNvSpPr>
            <a:spLocks noGrp="1"/>
          </p:cNvSpPr>
          <p:nvPr>
            <p:ph type="body" idx="1"/>
          </p:nvPr>
        </p:nvSpPr>
        <p:spPr>
          <a:xfrm>
            <a:off x="467544" y="1628800"/>
            <a:ext cx="8229600" cy="4525963"/>
          </a:xfrm>
        </p:spPr>
        <p:txBody>
          <a:bodyPr>
            <a:normAutofit fontScale="92500" lnSpcReduction="10000"/>
          </a:bodyPr>
          <a:lstStyle/>
          <a:p>
            <a:pPr marL="0" indent="0" algn="just">
              <a:buNone/>
            </a:pPr>
            <a:endParaRPr lang="it-IT" dirty="0" smtClean="0"/>
          </a:p>
          <a:p>
            <a:pPr marL="0" indent="0" algn="just">
              <a:buNone/>
            </a:pPr>
            <a:r>
              <a:rPr lang="it-IT" dirty="0" smtClean="0"/>
              <a:t>In </a:t>
            </a:r>
            <a:r>
              <a:rPr lang="it-IT" dirty="0"/>
              <a:t>tale contesto la figura del passeggero utente del servizio è riemersa, tramutandosi da destinatario passivo del servizio a soggetto titolare di posizioni giuridicamente rilevanti e si è progressivamente sviluppato, grazie ai vettori </a:t>
            </a:r>
            <a:r>
              <a:rPr lang="it-IT" dirty="0" err="1"/>
              <a:t>low</a:t>
            </a:r>
            <a:r>
              <a:rPr lang="it-IT" dirty="0"/>
              <a:t> </a:t>
            </a:r>
            <a:r>
              <a:rPr lang="it-IT" dirty="0" err="1"/>
              <a:t>cost</a:t>
            </a:r>
            <a:r>
              <a:rPr lang="it-IT" dirty="0"/>
              <a:t>, un nuovo modello di trasporto basato sulle logiche dell’abbattimento dei costi dei biglietti aerei e dei collegamenti con località più periferiche.</a:t>
            </a:r>
          </a:p>
          <a:p>
            <a:pPr>
              <a:buNone/>
            </a:pPr>
            <a:r>
              <a:rPr lang="it-IT" dirty="0" smtClean="0"/>
              <a:t>	</a:t>
            </a:r>
          </a:p>
          <a:p>
            <a:pPr algn="just">
              <a:buNone/>
            </a:pPr>
            <a:endParaRPr lang="it-IT" dirty="0">
              <a:solidFill>
                <a:schemeClr val="tx2">
                  <a:lumMod val="75000"/>
                </a:schemeClr>
              </a:solidFill>
            </a:endParaRP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cap="all" dirty="0">
                <a:solidFill>
                  <a:schemeClr val="tx2"/>
                </a:solidFill>
                <a:effectLst>
                  <a:reflection blurRad="12700" stA="48000" endA="300" endPos="55000" dir="5400000" sy="-90000" algn="bl" rotWithShape="0"/>
                </a:effectLst>
              </a:rPr>
              <a:t>Security</a:t>
            </a:r>
            <a:endParaRPr lang="it-IT" dirty="0"/>
          </a:p>
        </p:txBody>
      </p:sp>
      <p:sp>
        <p:nvSpPr>
          <p:cNvPr id="3" name="Segnaposto testo 2"/>
          <p:cNvSpPr>
            <a:spLocks noGrp="1"/>
          </p:cNvSpPr>
          <p:nvPr>
            <p:ph type="body" idx="1"/>
          </p:nvPr>
        </p:nvSpPr>
        <p:spPr/>
        <p:txBody>
          <a:bodyPr/>
          <a:lstStyle/>
          <a:p>
            <a:pPr marL="0" indent="0" algn="just">
              <a:buNone/>
            </a:pPr>
            <a:endParaRPr lang="it-IT" dirty="0" smtClean="0"/>
          </a:p>
          <a:p>
            <a:pPr marL="0" indent="0" algn="just">
              <a:buNone/>
            </a:pPr>
            <a:r>
              <a:rPr lang="it-IT" dirty="0" smtClean="0"/>
              <a:t>Il </a:t>
            </a:r>
            <a:r>
              <a:rPr lang="it-IT" dirty="0"/>
              <a:t>ruolo del personale ispettivo dell’Ente, già potenziato in seguito all’entrata in vigore del Reg. UE </a:t>
            </a:r>
            <a:r>
              <a:rPr lang="it-IT" dirty="0" smtClean="0"/>
              <a:t>185/2010, </a:t>
            </a:r>
            <a:r>
              <a:rPr lang="it-IT" dirty="0"/>
              <a:t>viene ancora una volta indirizzato verso un elevato e uniforme livello di controllo per garantire la sicurezza dell’aviazione civile.</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864284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200" b="1" cap="all" dirty="0">
                <a:solidFill>
                  <a:schemeClr val="tx2"/>
                </a:solidFill>
                <a:effectLst>
                  <a:reflection blurRad="12700" stA="48000" endA="300" endPos="55000" dir="5400000" sy="-90000" algn="bl" rotWithShape="0"/>
                </a:effectLst>
              </a:rPr>
              <a:t>TUTELA DEI DIRITTI DEI PASSEGGERI</a:t>
            </a:r>
            <a:endParaRPr lang="it-IT" sz="3200"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normAutofit lnSpcReduction="10000"/>
          </a:bodyPr>
          <a:lstStyle/>
          <a:p>
            <a:pPr marL="0" indent="0" algn="just">
              <a:buNone/>
            </a:pPr>
            <a:r>
              <a:rPr lang="it-IT" dirty="0" smtClean="0"/>
              <a:t>Con l’entrata </a:t>
            </a:r>
            <a:r>
              <a:rPr lang="it-IT" dirty="0"/>
              <a:t>in vigore del Reg.261/2004, l’</a:t>
            </a:r>
            <a:r>
              <a:rPr lang="it-IT" dirty="0" err="1"/>
              <a:t>Enac</a:t>
            </a:r>
            <a:r>
              <a:rPr lang="it-IT" dirty="0"/>
              <a:t> è stato designato, con  Decreto Legislativo 27 gennaio 2006, n. 69 </a:t>
            </a:r>
            <a:r>
              <a:rPr lang="it-IT" dirty="0" smtClean="0"/>
              <a:t>come </a:t>
            </a:r>
            <a:r>
              <a:rPr lang="it-IT" dirty="0"/>
              <a:t>organismo responsabile dell’applicazione della normativa comunitaria introdotta negli Stati membri per i disservizi causati dai vettori aerei comunitari ai passeggeri in caso di overbooking, cancellazione e ritardo prolungato del volo e, in quanto tale, preposto all’irrogazione delle sanzioni previste dal medesimo decreto.</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637469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SENTENZE DELLA CORTE DI GUSTIZIA EUROPEA</a:t>
            </a:r>
            <a:endParaRPr lang="it-IT" sz="3200"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noAutofit/>
          </a:bodyPr>
          <a:lstStyle/>
          <a:p>
            <a:pPr marL="0" indent="0" algn="just">
              <a:buNone/>
            </a:pPr>
            <a:r>
              <a:rPr lang="it-IT" sz="2400" dirty="0"/>
              <a:t>Dalla data di applicazione del suddetto Regolamento sono intervenute diverse pronunce della Corte di Giustizia Europea, interpretative e applicative della normativa menzionata, che hanno ampliato la tutela riconosciuta ai passeggeri in caso di disagi provocati agli </a:t>
            </a:r>
            <a:r>
              <a:rPr lang="it-IT" sz="2400" dirty="0" err="1" smtClean="0"/>
              <a:t>utentI</a:t>
            </a:r>
            <a:r>
              <a:rPr lang="it-IT" sz="2400" dirty="0" smtClean="0"/>
              <a:t>. In particolare: </a:t>
            </a:r>
          </a:p>
          <a:p>
            <a:pPr>
              <a:buFont typeface="Wingdings" panose="05000000000000000000" pitchFamily="2" charset="2"/>
              <a:buChar char="Ø"/>
            </a:pPr>
            <a:r>
              <a:rPr lang="it-IT" sz="2400" dirty="0" smtClean="0"/>
              <a:t>La Sentenza </a:t>
            </a:r>
            <a:r>
              <a:rPr lang="it-IT" sz="2400" dirty="0"/>
              <a:t>C.G.E. C-257/14 – 17 Settembre 2015 (esclusione dei guasti tecnici dalle circostanze eccezionali</a:t>
            </a:r>
            <a:r>
              <a:rPr lang="it-IT" sz="2400" dirty="0" smtClean="0"/>
              <a:t>);</a:t>
            </a:r>
          </a:p>
          <a:p>
            <a:pPr>
              <a:buFont typeface="Wingdings" panose="05000000000000000000" pitchFamily="2" charset="2"/>
              <a:buChar char="Ø"/>
            </a:pPr>
            <a:r>
              <a:rPr lang="it-IT" sz="2400" dirty="0" smtClean="0"/>
              <a:t>La Sentenza </a:t>
            </a:r>
            <a:r>
              <a:rPr lang="it-IT" sz="2400" dirty="0"/>
              <a:t>C.G.E. C-315/15 – 4 Maggio 2017 (</a:t>
            </a:r>
            <a:r>
              <a:rPr lang="it-IT" sz="2400" dirty="0" err="1"/>
              <a:t>bird</a:t>
            </a:r>
            <a:r>
              <a:rPr lang="it-IT" sz="2400" dirty="0"/>
              <a:t> strike e causa eccezionale) </a:t>
            </a:r>
            <a:endParaRPr lang="it-IT" sz="2400" dirty="0" smtClean="0"/>
          </a:p>
          <a:p>
            <a:pPr>
              <a:buFont typeface="Wingdings" panose="05000000000000000000" pitchFamily="2" charset="2"/>
              <a:buChar char="Ø"/>
            </a:pPr>
            <a:r>
              <a:rPr lang="it-IT" sz="2400" dirty="0" smtClean="0"/>
              <a:t>La Sentenza  </a:t>
            </a:r>
            <a:r>
              <a:rPr lang="it-IT" sz="2400" dirty="0"/>
              <a:t>C.G.E. C-195/17 (cause riunite) – 17 Aprile 2018  (Nozione di “circostanze eccezionali” – “Sciopero selvaggio</a:t>
            </a:r>
            <a:r>
              <a:rPr lang="it-IT" sz="2400" dirty="0" smtClean="0"/>
              <a:t>”). </a:t>
            </a:r>
            <a:endParaRPr lang="it-IT" sz="2400"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863300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SENTENZE DELLA CORTE DI GUSTIZIA EUROPEA</a:t>
            </a:r>
            <a:endParaRPr lang="it-IT" sz="3200" dirty="0"/>
          </a:p>
        </p:txBody>
      </p:sp>
      <p:sp>
        <p:nvSpPr>
          <p:cNvPr id="3" name="Segnaposto testo 2"/>
          <p:cNvSpPr>
            <a:spLocks noGrp="1"/>
          </p:cNvSpPr>
          <p:nvPr>
            <p:ph type="body" idx="1"/>
          </p:nvPr>
        </p:nvSpPr>
        <p:spPr/>
        <p:txBody>
          <a:bodyPr/>
          <a:lstStyle/>
          <a:p>
            <a:pPr marL="0" indent="0" algn="just">
              <a:buNone/>
            </a:pPr>
            <a:r>
              <a:rPr lang="it-IT" dirty="0" smtClean="0"/>
              <a:t>Le suddette Sentenze hanno </a:t>
            </a:r>
            <a:r>
              <a:rPr lang="it-IT" dirty="0"/>
              <a:t>gradualmente ridisegnato la fattispecie di “circostanze eccezionali”, prevista dal Regolamento Comunitario di riferimento, come fattispecie esimente la responsabilità dei vettori connessa al riconoscimento della compensazione pecuniaria ai passeggeri coinvolti dai disservizi oggetto di tutela.</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673056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SENTENZE DELLA CORTE DI GUSTIZIA EUROPEA</a:t>
            </a:r>
            <a:endParaRPr lang="it-IT" sz="3200" dirty="0"/>
          </a:p>
        </p:txBody>
      </p:sp>
      <p:sp>
        <p:nvSpPr>
          <p:cNvPr id="3" name="Segnaposto testo 2"/>
          <p:cNvSpPr>
            <a:spLocks noGrp="1"/>
          </p:cNvSpPr>
          <p:nvPr>
            <p:ph type="body" idx="1"/>
          </p:nvPr>
        </p:nvSpPr>
        <p:spPr/>
        <p:txBody>
          <a:bodyPr>
            <a:normAutofit lnSpcReduction="10000"/>
          </a:bodyPr>
          <a:lstStyle/>
          <a:p>
            <a:pPr marL="0" indent="0" algn="just">
              <a:buNone/>
            </a:pPr>
            <a:endParaRPr lang="it-IT" dirty="0" smtClean="0"/>
          </a:p>
          <a:p>
            <a:pPr marL="0" indent="0" algn="just">
              <a:buNone/>
            </a:pPr>
            <a:r>
              <a:rPr lang="it-IT" dirty="0" smtClean="0"/>
              <a:t>La </a:t>
            </a:r>
            <a:r>
              <a:rPr lang="it-IT" dirty="0"/>
              <a:t>Corte di Giustizia </a:t>
            </a:r>
            <a:r>
              <a:rPr lang="it-IT" dirty="0" smtClean="0"/>
              <a:t>Europea è giunta a stabilire  </a:t>
            </a:r>
            <a:r>
              <a:rPr lang="it-IT" dirty="0"/>
              <a:t>che i motivi tecnici rientrino tra le attività legate al normale esercizio del trasporto aereo e che i vettori siano tenuti a considerare tali evenienze come rischio di impresa, ritenendo ingiusto far ricadere sugli utenti le conseguenze legate a tali inconvenienti.</a:t>
            </a:r>
          </a:p>
          <a:p>
            <a:pPr marL="0" indent="0">
              <a:buNone/>
            </a:pPr>
            <a:r>
              <a:rPr lang="it-IT" dirty="0"/>
              <a:t> </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102071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SENTENZE DELLA CORTE DI GUSTIZIA EUROPEA</a:t>
            </a:r>
            <a:endParaRPr lang="it-IT" sz="3200" dirty="0"/>
          </a:p>
        </p:txBody>
      </p:sp>
      <p:sp>
        <p:nvSpPr>
          <p:cNvPr id="3" name="Segnaposto testo 2"/>
          <p:cNvSpPr>
            <a:spLocks noGrp="1"/>
          </p:cNvSpPr>
          <p:nvPr>
            <p:ph type="body" idx="1"/>
          </p:nvPr>
        </p:nvSpPr>
        <p:spPr/>
        <p:txBody>
          <a:bodyPr>
            <a:normAutofit lnSpcReduction="10000"/>
          </a:bodyPr>
          <a:lstStyle/>
          <a:p>
            <a:pPr marL="0" indent="0" algn="just">
              <a:buNone/>
            </a:pPr>
            <a:r>
              <a:rPr lang="it-IT" dirty="0"/>
              <a:t>Sono intervenute inoltre le Sentenza C.G.E. C-581/10 e C-629/10 - 23 Ottobre 2012, estendendo ai passeggeri dei voli che subiscono un ritardo prolungato (definito come il ritardo pari o superiore alle tre ore rispetto all’orario di arrivo originariamente previsto), le medesime forme di tutela previste per i passeggeri dei voli cancellati (diritto alla compensazione pecuniaria, </a:t>
            </a:r>
            <a:r>
              <a:rPr lang="it-IT" dirty="0" smtClean="0"/>
              <a:t>prevista </a:t>
            </a:r>
            <a:r>
              <a:rPr lang="it-IT" dirty="0"/>
              <a:t>ai sensi dell’art. 5 del Reg.261/2004).</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059728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AREE DI MIGLIORAMENTO</a:t>
            </a:r>
            <a:endParaRPr lang="it-IT" sz="3200"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normAutofit fontScale="85000" lnSpcReduction="20000"/>
          </a:bodyPr>
          <a:lstStyle/>
          <a:p>
            <a:pPr marL="0" indent="0" algn="just">
              <a:buNone/>
            </a:pPr>
            <a:r>
              <a:rPr lang="it-IT" dirty="0"/>
              <a:t>Dal 2004 (data di entrata in vigore del Regolamento Comunitario) si è assistito progressivamente ad un allineamento dei vettori al rispetto degli obblighi posti a loro carico dalle disposizioni di settore, con particolare riferimento all’obbligo del riconoscimento della compensazione pecuniaria. </a:t>
            </a:r>
          </a:p>
          <a:p>
            <a:pPr marL="0" indent="0" algn="just">
              <a:buNone/>
            </a:pPr>
            <a:r>
              <a:rPr lang="it-IT" dirty="0"/>
              <a:t> </a:t>
            </a:r>
          </a:p>
          <a:p>
            <a:pPr marL="0" indent="0" algn="just">
              <a:buNone/>
            </a:pPr>
            <a:r>
              <a:rPr lang="it-IT" dirty="0"/>
              <a:t>Restano tuttavia delle aree di miglioramento da colmare, atteso che ancora oggi, in molti casi, i </a:t>
            </a:r>
            <a:r>
              <a:rPr lang="it-IT" dirty="0" smtClean="0"/>
              <a:t>passeggeri </a:t>
            </a:r>
            <a:r>
              <a:rPr lang="it-IT" dirty="0"/>
              <a:t>non sono fino in fondo consapevoli dei propri diritti e spesso, non dispongono ancora di informazioni pratiche su come farli valere.</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016055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b="1" cap="all" dirty="0">
                <a:solidFill>
                  <a:schemeClr val="tx2"/>
                </a:solidFill>
                <a:effectLst>
                  <a:reflection blurRad="12700" stA="48000" endA="300" endPos="55000" dir="5400000" sy="-90000" algn="bl" rotWithShape="0"/>
                </a:effectLst>
              </a:rPr>
              <a:t>AREE DI MIGLIORAMENTO</a:t>
            </a:r>
            <a:endParaRPr lang="it-IT" sz="3600" dirty="0"/>
          </a:p>
        </p:txBody>
      </p:sp>
      <p:sp>
        <p:nvSpPr>
          <p:cNvPr id="3" name="Segnaposto testo 2"/>
          <p:cNvSpPr>
            <a:spLocks noGrp="1"/>
          </p:cNvSpPr>
          <p:nvPr>
            <p:ph type="body" idx="1"/>
          </p:nvPr>
        </p:nvSpPr>
        <p:spPr/>
        <p:txBody>
          <a:bodyPr>
            <a:normAutofit/>
          </a:bodyPr>
          <a:lstStyle/>
          <a:p>
            <a:pPr marL="0" indent="0" algn="just">
              <a:buNone/>
            </a:pPr>
            <a:r>
              <a:rPr lang="it-IT" dirty="0"/>
              <a:t>In particolare, vista la rilevanza strategica dell’informazione ai passeggeri </a:t>
            </a:r>
            <a:r>
              <a:rPr lang="it-IT" dirty="0" smtClean="0"/>
              <a:t>(</a:t>
            </a:r>
            <a:r>
              <a:rPr lang="it-IT" dirty="0"/>
              <a:t>art. 14 del Reg. Ce 261/2004), </a:t>
            </a:r>
            <a:r>
              <a:rPr lang="it-IT" dirty="0" smtClean="0"/>
              <a:t>la </a:t>
            </a:r>
            <a:r>
              <a:rPr lang="it-IT" dirty="0"/>
              <a:t>divulgazione delle informazioni in caso di ritardo del volo, </a:t>
            </a:r>
            <a:r>
              <a:rPr lang="it-IT" dirty="0" smtClean="0"/>
              <a:t>dovrebbe avvenire </a:t>
            </a:r>
            <a:r>
              <a:rPr lang="it-IT" dirty="0"/>
              <a:t>anticipando le notizie relative al possibile orario di partenza e alle motivazioni sottese al ritardo, assicurando la continua informazione ai passeggeri coinvolti. </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228834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AREE DI MIGLIORAMENTO</a:t>
            </a:r>
            <a:endParaRPr lang="it-IT" sz="3200" dirty="0"/>
          </a:p>
        </p:txBody>
      </p:sp>
      <p:sp>
        <p:nvSpPr>
          <p:cNvPr id="3" name="Segnaposto testo 2"/>
          <p:cNvSpPr>
            <a:spLocks noGrp="1"/>
          </p:cNvSpPr>
          <p:nvPr>
            <p:ph type="body" idx="1"/>
          </p:nvPr>
        </p:nvSpPr>
        <p:spPr/>
        <p:txBody>
          <a:bodyPr>
            <a:normAutofit lnSpcReduction="10000"/>
          </a:bodyPr>
          <a:lstStyle/>
          <a:p>
            <a:pPr marL="0" indent="0" algn="just">
              <a:buNone/>
            </a:pPr>
            <a:r>
              <a:rPr lang="it-IT" dirty="0"/>
              <a:t>Tali sistemi di </a:t>
            </a:r>
            <a:r>
              <a:rPr lang="it-IT" dirty="0" smtClean="0"/>
              <a:t>automatismo, oltre che nel caso d negato imbarco, </a:t>
            </a:r>
            <a:r>
              <a:rPr lang="it-IT" dirty="0"/>
              <a:t>dovrebbero trovare applicazione anche nell’ipotesi in cui i vettori aerei, non rappresentati sullo scalo, affidino agli </a:t>
            </a:r>
            <a:r>
              <a:rPr lang="it-IT" dirty="0" err="1"/>
              <a:t>handler</a:t>
            </a:r>
            <a:r>
              <a:rPr lang="it-IT" dirty="0"/>
              <a:t> l’assistenza ai propri  passeggeri: </a:t>
            </a:r>
            <a:r>
              <a:rPr lang="it-IT" dirty="0" smtClean="0"/>
              <a:t>potrebbero </a:t>
            </a:r>
            <a:r>
              <a:rPr lang="it-IT" dirty="0"/>
              <a:t>essere siglati appositi accordi che stabiliscano le modalità con le quali assicurare l’assistenza prevista, che prescindano per esempio dal rilascio - caso per caso - di un’apposita </a:t>
            </a:r>
            <a:r>
              <a:rPr lang="it-IT" dirty="0" smtClean="0"/>
              <a:t>autorizzazione. </a:t>
            </a:r>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682347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SONDAGGIO DELLA CORTE UE</a:t>
            </a:r>
            <a:endParaRPr lang="it-IT" sz="3200"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normAutofit fontScale="85000" lnSpcReduction="10000"/>
          </a:bodyPr>
          <a:lstStyle/>
          <a:p>
            <a:pPr marL="0" indent="0" algn="just">
              <a:buNone/>
            </a:pPr>
            <a:r>
              <a:rPr lang="it-IT" dirty="0" smtClean="0"/>
              <a:t>A </a:t>
            </a:r>
            <a:r>
              <a:rPr lang="it-IT" dirty="0"/>
              <a:t>tal riguardo, recentemente, la Corte EU ha condotto un sondaggio in alcuni Stati Membri al fine di stabilire se i diritti dei passeggeri siano efficacemente </a:t>
            </a:r>
            <a:r>
              <a:rPr lang="it-IT" dirty="0" smtClean="0"/>
              <a:t>tutelati.</a:t>
            </a:r>
          </a:p>
          <a:p>
            <a:pPr marL="0" indent="0" algn="just">
              <a:buNone/>
            </a:pPr>
            <a:r>
              <a:rPr lang="it-IT" dirty="0" smtClean="0"/>
              <a:t> Secondo </a:t>
            </a:r>
            <a:r>
              <a:rPr lang="it-IT" dirty="0"/>
              <a:t>il parere della Corte, la copertura dei diritti dei passeggeri viene notevolmente ristretta da limitazioni alla giurisdizione degli organismi nazionali preposti all’applicazione e poiché la Commissione stessa non ha mandato per imporre il rispetto dei diritti dei passeggeri, vi sono discrepanze nell’applicazione della normativa e nella tutela dei diritti previsti.</a:t>
            </a:r>
          </a:p>
          <a:p>
            <a:pPr marL="0" indent="0">
              <a:buNone/>
            </a:pPr>
            <a:r>
              <a:rPr lang="it-IT" dirty="0"/>
              <a:t> </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07873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smtClean="0">
                <a:solidFill>
                  <a:srgbClr val="0070C0"/>
                </a:solidFill>
              </a:rPr>
              <a:t>Politiche commerciali dei vettori </a:t>
            </a:r>
            <a:r>
              <a:rPr lang="it-IT" sz="3200" b="1" dirty="0" err="1" smtClean="0">
                <a:solidFill>
                  <a:srgbClr val="0070C0"/>
                </a:solidFill>
              </a:rPr>
              <a:t>low</a:t>
            </a:r>
            <a:r>
              <a:rPr lang="it-IT" sz="3200" b="1" dirty="0" smtClean="0">
                <a:solidFill>
                  <a:srgbClr val="0070C0"/>
                </a:solidFill>
              </a:rPr>
              <a:t> </a:t>
            </a:r>
            <a:r>
              <a:rPr lang="it-IT" sz="3200" b="1" dirty="0" err="1" smtClean="0">
                <a:solidFill>
                  <a:srgbClr val="0070C0"/>
                </a:solidFill>
              </a:rPr>
              <a:t>cost</a:t>
            </a:r>
            <a:endParaRPr lang="it-IT" sz="3200" b="1" dirty="0" smtClean="0">
              <a:solidFill>
                <a:srgbClr val="0070C0"/>
              </a:solidFill>
            </a:endParaRPr>
          </a:p>
        </p:txBody>
      </p:sp>
      <p:sp>
        <p:nvSpPr>
          <p:cNvPr id="3" name="Segnaposto testo 2"/>
          <p:cNvSpPr>
            <a:spLocks noGrp="1"/>
          </p:cNvSpPr>
          <p:nvPr>
            <p:ph type="body" idx="1"/>
          </p:nvPr>
        </p:nvSpPr>
        <p:spPr/>
        <p:txBody>
          <a:bodyPr>
            <a:normAutofit/>
          </a:bodyPr>
          <a:lstStyle/>
          <a:p>
            <a:pPr marL="0" indent="0" algn="just">
              <a:buNone/>
            </a:pPr>
            <a:r>
              <a:rPr lang="it-IT" dirty="0" smtClean="0"/>
              <a:t>Se </a:t>
            </a:r>
            <a:r>
              <a:rPr lang="it-IT" dirty="0"/>
              <a:t>queste sono state le carte vincenti della politica commerciale messa in campo dai vettori </a:t>
            </a:r>
            <a:r>
              <a:rPr lang="it-IT" dirty="0" err="1"/>
              <a:t>low</a:t>
            </a:r>
            <a:r>
              <a:rPr lang="it-IT" dirty="0"/>
              <a:t> </a:t>
            </a:r>
            <a:r>
              <a:rPr lang="it-IT" dirty="0" err="1"/>
              <a:t>cost</a:t>
            </a:r>
            <a:r>
              <a:rPr lang="it-IT" dirty="0"/>
              <a:t>, che hanno visto crescere esponenzialmente il numero dei passeggeri trasportati, arrivando a competere con i tradizionali vettori di linea, attualmente si nota da parte degli stessi una virata verso l’applicazione di regole più stringenti, con riflessi anche di natura economica sui passeggeri.</a:t>
            </a:r>
          </a:p>
        </p:txBody>
      </p:sp>
      <p:sp>
        <p:nvSpPr>
          <p:cNvPr id="4" name="Segnaposto piè di pagina 3"/>
          <p:cNvSpPr>
            <a:spLocks noGrp="1"/>
          </p:cNvSpPr>
          <p:nvPr>
            <p:ph type="ftr" sz="quarter" idx="11"/>
          </p:nvPr>
        </p:nvSpPr>
        <p:spPr>
          <a:xfrm>
            <a:off x="827584" y="6165304"/>
            <a:ext cx="2643206" cy="556173"/>
          </a:xfrm>
        </p:spPr>
        <p:txBody>
          <a:bodyPr/>
          <a:lstStyle/>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SONDAGGIO DELLA CORTE UE</a:t>
            </a:r>
            <a:endParaRPr lang="it-IT" sz="3200" dirty="0"/>
          </a:p>
        </p:txBody>
      </p:sp>
      <p:sp>
        <p:nvSpPr>
          <p:cNvPr id="3" name="Segnaposto testo 2"/>
          <p:cNvSpPr>
            <a:spLocks noGrp="1"/>
          </p:cNvSpPr>
          <p:nvPr>
            <p:ph type="body" idx="1"/>
          </p:nvPr>
        </p:nvSpPr>
        <p:spPr/>
        <p:txBody>
          <a:bodyPr/>
          <a:lstStyle/>
          <a:p>
            <a:pPr marL="0" indent="0" algn="just">
              <a:buNone/>
            </a:pPr>
            <a:endParaRPr lang="it-IT" dirty="0" smtClean="0"/>
          </a:p>
          <a:p>
            <a:pPr marL="0" indent="0" algn="just">
              <a:buNone/>
            </a:pPr>
            <a:r>
              <a:rPr lang="it-IT" dirty="0" smtClean="0"/>
              <a:t>Tra </a:t>
            </a:r>
            <a:r>
              <a:rPr lang="it-IT" dirty="0"/>
              <a:t>le raccomandazioni formulate dalla Corte vi è quella di prevedere l’obbligo per i vettori di indicare, entro 48 ore, la causa della perturbazione del viaggio e di corrispondere ai passeggeri i relativi indennizzi automaticamente (prescindendo dunque da una loro richiesta).</a:t>
            </a:r>
          </a:p>
          <a:p>
            <a:pPr marL="0" indent="0" algn="just">
              <a:buNone/>
            </a:pPr>
            <a:r>
              <a:rPr lang="it-IT" dirty="0"/>
              <a:t> </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76275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200" b="1" cap="all" dirty="0">
                <a:solidFill>
                  <a:schemeClr val="tx2"/>
                </a:solidFill>
                <a:effectLst>
                  <a:reflection blurRad="12700" stA="48000" endA="300" endPos="55000" dir="5400000" sy="-90000" algn="bl" rotWithShape="0"/>
                </a:effectLst>
              </a:rPr>
              <a:t>FUNZIONI</a:t>
            </a:r>
            <a:r>
              <a:rPr lang="it-IT" dirty="0" smtClean="0"/>
              <a:t> </a:t>
            </a:r>
            <a:r>
              <a:rPr lang="it-IT" sz="3200" b="1" cap="all" dirty="0">
                <a:solidFill>
                  <a:schemeClr val="tx2"/>
                </a:solidFill>
                <a:effectLst>
                  <a:reflection blurRad="12700" stA="48000" endA="300" endPos="55000" dir="5400000" sy="-90000" algn="bl" rotWithShape="0"/>
                </a:effectLst>
              </a:rPr>
              <a:t>DI COORDINAMENTO</a:t>
            </a:r>
            <a:endParaRPr lang="it-IT" sz="3200"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lstStyle/>
          <a:p>
            <a:pPr marL="0" indent="0" algn="just">
              <a:buNone/>
            </a:pPr>
            <a:r>
              <a:rPr lang="it-IT" dirty="0"/>
              <a:t>Mi avvio alle conclusioni parlandovi delle </a:t>
            </a:r>
            <a:r>
              <a:rPr lang="it-IT" u="sng" dirty="0"/>
              <a:t>attività di coordinamento</a:t>
            </a:r>
            <a:r>
              <a:rPr lang="it-IT" dirty="0"/>
              <a:t> svolte dalle Direzioni in ambito aeroportuale, alle quali peraltro ho già accennato parlandovi delle attività di vigilanza e </a:t>
            </a:r>
            <a:r>
              <a:rPr lang="it-IT" dirty="0" smtClean="0"/>
              <a:t>controllo</a:t>
            </a:r>
            <a:r>
              <a:rPr lang="it-IT" dirty="0"/>
              <a:t>.</a:t>
            </a:r>
          </a:p>
          <a:p>
            <a:pPr marL="0" indent="0" algn="just">
              <a:buNone/>
            </a:pPr>
            <a:r>
              <a:rPr lang="it-IT" dirty="0"/>
              <a:t>Le Direzioni </a:t>
            </a:r>
            <a:r>
              <a:rPr lang="it-IT" dirty="0" smtClean="0"/>
              <a:t>aeroportuali:</a:t>
            </a:r>
          </a:p>
          <a:p>
            <a:pPr algn="just">
              <a:buFont typeface="Wingdings" panose="05000000000000000000" pitchFamily="2" charset="2"/>
              <a:buChar char="Ø"/>
            </a:pPr>
            <a:r>
              <a:rPr lang="it-IT" dirty="0" smtClean="0"/>
              <a:t>presiedono </a:t>
            </a:r>
            <a:r>
              <a:rPr lang="it-IT" dirty="0"/>
              <a:t>e coordinano i Comitati di </a:t>
            </a:r>
            <a:r>
              <a:rPr lang="it-IT" dirty="0" smtClean="0"/>
              <a:t>Sicurezza aeroportuali;</a:t>
            </a:r>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066462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FUNZIONI</a:t>
            </a:r>
            <a:r>
              <a:rPr lang="it-IT" sz="3200" dirty="0"/>
              <a:t> </a:t>
            </a:r>
            <a:r>
              <a:rPr lang="it-IT" sz="3200" b="1" cap="all" dirty="0">
                <a:solidFill>
                  <a:schemeClr val="tx2"/>
                </a:solidFill>
                <a:effectLst>
                  <a:reflection blurRad="12700" stA="48000" endA="300" endPos="55000" dir="5400000" sy="-90000" algn="bl" rotWithShape="0"/>
                </a:effectLst>
              </a:rPr>
              <a:t>DI COORDINAMENTO</a:t>
            </a:r>
            <a:endParaRPr lang="it-IT" sz="3200" dirty="0"/>
          </a:p>
        </p:txBody>
      </p:sp>
      <p:sp>
        <p:nvSpPr>
          <p:cNvPr id="3" name="Segnaposto testo 2"/>
          <p:cNvSpPr>
            <a:spLocks noGrp="1"/>
          </p:cNvSpPr>
          <p:nvPr>
            <p:ph type="body" idx="1"/>
          </p:nvPr>
        </p:nvSpPr>
        <p:spPr/>
        <p:txBody>
          <a:bodyPr>
            <a:normAutofit fontScale="85000" lnSpcReduction="20000"/>
          </a:bodyPr>
          <a:lstStyle/>
          <a:p>
            <a:pPr algn="just">
              <a:buFont typeface="Wingdings" panose="05000000000000000000" pitchFamily="2" charset="2"/>
              <a:buChar char="Ø"/>
            </a:pPr>
            <a:r>
              <a:rPr lang="it-IT" dirty="0" smtClean="0"/>
              <a:t>coordinano </a:t>
            </a:r>
            <a:r>
              <a:rPr lang="it-IT" dirty="0"/>
              <a:t>il centro Operativo per le Emergenze imputabili sia agli aspetti di </a:t>
            </a:r>
            <a:r>
              <a:rPr lang="it-IT" dirty="0" err="1"/>
              <a:t>safety</a:t>
            </a:r>
            <a:r>
              <a:rPr lang="it-IT" dirty="0"/>
              <a:t> che di security, per gli eventi ricompresi nel Piano Leonardo da </a:t>
            </a:r>
            <a:r>
              <a:rPr lang="it-IT" dirty="0" smtClean="0"/>
              <a:t>Vinci.</a:t>
            </a:r>
          </a:p>
          <a:p>
            <a:pPr marL="0" indent="0" algn="just">
              <a:buNone/>
            </a:pPr>
            <a:r>
              <a:rPr lang="it-IT" dirty="0"/>
              <a:t>Le interdipendenze esistenti tra la </a:t>
            </a:r>
            <a:r>
              <a:rPr lang="it-IT" dirty="0" err="1"/>
              <a:t>safety</a:t>
            </a:r>
            <a:r>
              <a:rPr lang="it-IT" dirty="0"/>
              <a:t> e la security aeroportuale sono state espressamente colte dal Regolamento Europeo 2018/1139 del 4 luglio 2018 (che istituisce un’Agenzia dell’Unione Europea per la sicurezza aerea</a:t>
            </a:r>
            <a:r>
              <a:rPr lang="it-IT" dirty="0" smtClean="0"/>
              <a:t>), prevedendo </a:t>
            </a:r>
            <a:r>
              <a:rPr lang="it-IT" dirty="0"/>
              <a:t>una cooperazione tra la Commissione, l’Agenzia e gli Stati membri e l’intervento diretto della medesima Agenzia </a:t>
            </a:r>
            <a:r>
              <a:rPr lang="it-IT" dirty="0" smtClean="0"/>
              <a:t>per </a:t>
            </a:r>
            <a:r>
              <a:rPr lang="it-IT" dirty="0"/>
              <a:t>contribuire alla protezione dell’Aviazione civile da atti di interferenza illecita.</a:t>
            </a:r>
          </a:p>
          <a:p>
            <a:pPr algn="just">
              <a:buFont typeface="Wingdings" panose="05000000000000000000" pitchFamily="2" charset="2"/>
              <a:buChar char="Ø"/>
            </a:pPr>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610869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just"/>
            <a:r>
              <a:rPr lang="it-IT" sz="3200" b="1" cap="all" dirty="0" smtClean="0">
                <a:solidFill>
                  <a:schemeClr val="tx2"/>
                </a:solidFill>
                <a:effectLst>
                  <a:reflection blurRad="12700" stA="48000" endA="300" endPos="55000" dir="5400000" sy="-90000" algn="bl" rotWithShape="0"/>
                </a:effectLst>
              </a:rPr>
              <a:t>                FUNZIONI</a:t>
            </a:r>
            <a:r>
              <a:rPr lang="it-IT" sz="3200" dirty="0" smtClean="0"/>
              <a:t> </a:t>
            </a:r>
            <a:r>
              <a:rPr lang="it-IT" sz="3200" b="1" cap="all" dirty="0">
                <a:solidFill>
                  <a:schemeClr val="tx2"/>
                </a:solidFill>
                <a:effectLst>
                  <a:reflection blurRad="12700" stA="48000" endA="300" endPos="55000" dir="5400000" sy="-90000" algn="bl" rotWithShape="0"/>
                </a:effectLst>
              </a:rPr>
              <a:t>DI COORDINAMENTO</a:t>
            </a:r>
            <a:endParaRPr lang="it-IT" sz="3200" dirty="0"/>
          </a:p>
        </p:txBody>
      </p:sp>
      <p:sp>
        <p:nvSpPr>
          <p:cNvPr id="3" name="Segnaposto testo 2"/>
          <p:cNvSpPr>
            <a:spLocks noGrp="1"/>
          </p:cNvSpPr>
          <p:nvPr>
            <p:ph type="body" idx="1"/>
          </p:nvPr>
        </p:nvSpPr>
        <p:spPr/>
        <p:txBody>
          <a:bodyPr/>
          <a:lstStyle/>
          <a:p>
            <a:pPr algn="just">
              <a:buFont typeface="Wingdings" panose="05000000000000000000" pitchFamily="2" charset="2"/>
              <a:buChar char="Ø"/>
            </a:pPr>
            <a:r>
              <a:rPr lang="it-IT" dirty="0"/>
              <a:t>presiedono e coordinano i lavori delle Commissioni aeroportuali istituite ai sensi del D.M. 31/10/1997 al fine di assumere le iniziative utili a promuovere il </a:t>
            </a:r>
            <a:r>
              <a:rPr lang="it-IT" dirty="0" smtClean="0"/>
              <a:t>contenimento </a:t>
            </a:r>
            <a:r>
              <a:rPr lang="it-IT" dirty="0"/>
              <a:t>dell’inquinamento acustico, in presenza dello sviluppo del traffico, secondo il criterio dell’approccio equilibrato, </a:t>
            </a:r>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807124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cap="all" dirty="0" smtClean="0">
                <a:solidFill>
                  <a:schemeClr val="tx2"/>
                </a:solidFill>
                <a:effectLst>
                  <a:reflection blurRad="12700" stA="48000" endA="300" endPos="55000" dir="5400000" sy="-90000" algn="bl" rotWithShape="0"/>
                </a:effectLst>
              </a:rPr>
              <a:t>   </a:t>
            </a:r>
            <a:r>
              <a:rPr lang="it-IT" sz="3600" b="1" cap="all" dirty="0" smtClean="0">
                <a:solidFill>
                  <a:schemeClr val="tx2"/>
                </a:solidFill>
                <a:effectLst>
                  <a:reflection blurRad="12700" stA="48000" endA="300" endPos="55000" dir="5400000" sy="-90000" algn="bl" rotWithShape="0"/>
                </a:effectLst>
              </a:rPr>
              <a:t>FUNZIONI</a:t>
            </a:r>
            <a:r>
              <a:rPr lang="it-IT" sz="3600" dirty="0" smtClean="0"/>
              <a:t> </a:t>
            </a:r>
            <a:r>
              <a:rPr lang="it-IT" sz="3600" b="1" cap="all" dirty="0">
                <a:solidFill>
                  <a:schemeClr val="tx2"/>
                </a:solidFill>
                <a:effectLst>
                  <a:reflection blurRad="12700" stA="48000" endA="300" endPos="55000" dir="5400000" sy="-90000" algn="bl" rotWithShape="0"/>
                </a:effectLst>
              </a:rPr>
              <a:t>DI COORDINAMENTO</a:t>
            </a:r>
            <a:endParaRPr lang="it-IT" sz="3600" dirty="0"/>
          </a:p>
        </p:txBody>
      </p:sp>
      <p:sp>
        <p:nvSpPr>
          <p:cNvPr id="3" name="Segnaposto testo 2"/>
          <p:cNvSpPr>
            <a:spLocks noGrp="1"/>
          </p:cNvSpPr>
          <p:nvPr>
            <p:ph type="body" idx="1"/>
          </p:nvPr>
        </p:nvSpPr>
        <p:spPr/>
        <p:txBody>
          <a:bodyPr/>
          <a:lstStyle/>
          <a:p>
            <a:pPr algn="just">
              <a:buFont typeface="Wingdings" panose="05000000000000000000" pitchFamily="2" charset="2"/>
              <a:buChar char="Ø"/>
            </a:pPr>
            <a:endParaRPr lang="it-IT" dirty="0" smtClean="0"/>
          </a:p>
          <a:p>
            <a:pPr algn="just">
              <a:buFont typeface="Wingdings" panose="05000000000000000000" pitchFamily="2" charset="2"/>
              <a:buChar char="Ø"/>
            </a:pPr>
            <a:r>
              <a:rPr lang="it-IT" dirty="0" smtClean="0"/>
              <a:t>Presiedono </a:t>
            </a:r>
            <a:r>
              <a:rPr lang="it-IT" dirty="0"/>
              <a:t>e coordinano inoltre i Comitati bande orarie, previsti dal Regolamento (CE) n. 793/2004 del Parlamento Europeo e del Consiglio del 21 aprile 2004 allo scopo di monitorare la capacità </a:t>
            </a:r>
            <a:r>
              <a:rPr lang="it-IT" dirty="0" smtClean="0"/>
              <a:t>aeroportuale. </a:t>
            </a:r>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0603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cap="all" dirty="0">
                <a:solidFill>
                  <a:schemeClr val="tx2"/>
                </a:solidFill>
                <a:effectLst>
                  <a:reflection blurRad="12700" stA="48000" endA="300" endPos="55000" dir="5400000" sy="-90000" algn="bl" rotWithShape="0"/>
                </a:effectLst>
              </a:rPr>
              <a:t>FUNZIONI</a:t>
            </a:r>
            <a:r>
              <a:rPr lang="it-IT" sz="3200" dirty="0"/>
              <a:t> </a:t>
            </a:r>
            <a:r>
              <a:rPr lang="it-IT" sz="3200" b="1" cap="all" dirty="0">
                <a:solidFill>
                  <a:schemeClr val="tx2"/>
                </a:solidFill>
                <a:effectLst>
                  <a:reflection blurRad="12700" stA="48000" endA="300" endPos="55000" dir="5400000" sy="-90000" algn="bl" rotWithShape="0"/>
                </a:effectLst>
              </a:rPr>
              <a:t>DI COORDINAMENTO</a:t>
            </a:r>
            <a:endParaRPr lang="it-IT" sz="3200" dirty="0"/>
          </a:p>
        </p:txBody>
      </p:sp>
      <p:sp>
        <p:nvSpPr>
          <p:cNvPr id="3" name="Segnaposto testo 2"/>
          <p:cNvSpPr>
            <a:spLocks noGrp="1"/>
          </p:cNvSpPr>
          <p:nvPr>
            <p:ph type="body" idx="1"/>
          </p:nvPr>
        </p:nvSpPr>
        <p:spPr/>
        <p:txBody>
          <a:bodyPr/>
          <a:lstStyle/>
          <a:p>
            <a:pPr marL="0" indent="0" algn="just">
              <a:buNone/>
            </a:pPr>
            <a:r>
              <a:rPr lang="it-IT" dirty="0" smtClean="0"/>
              <a:t>Le suddette </a:t>
            </a:r>
            <a:r>
              <a:rPr lang="it-IT" dirty="0"/>
              <a:t>funzioni </a:t>
            </a:r>
            <a:r>
              <a:rPr lang="it-IT" dirty="0" smtClean="0"/>
              <a:t>di coordinamento sono </a:t>
            </a:r>
            <a:r>
              <a:rPr lang="it-IT" dirty="0"/>
              <a:t>svolte nel rispetto delle previsioni </a:t>
            </a:r>
            <a:r>
              <a:rPr lang="it-IT" dirty="0" err="1"/>
              <a:t>codicistiche</a:t>
            </a:r>
            <a:r>
              <a:rPr lang="it-IT" dirty="0"/>
              <a:t> le </a:t>
            </a:r>
            <a:r>
              <a:rPr lang="it-IT" dirty="0" smtClean="0"/>
              <a:t>quali </a:t>
            </a:r>
            <a:r>
              <a:rPr lang="it-IT" dirty="0"/>
              <a:t>all’art. 718 (</a:t>
            </a:r>
            <a:r>
              <a:rPr lang="it-IT" dirty="0" err="1"/>
              <a:t>cod.nav</a:t>
            </a:r>
            <a:r>
              <a:rPr lang="it-IT" dirty="0"/>
              <a:t>.) stabiliscono che l’</a:t>
            </a:r>
            <a:r>
              <a:rPr lang="it-IT" dirty="0" err="1"/>
              <a:t>Enac</a:t>
            </a:r>
            <a:r>
              <a:rPr lang="it-IT" dirty="0"/>
              <a:t> esercita le funzioni di Polizia negli aeroporti e che “… ferme restando le competenze delle forze di polizia”, i soggetti pubblici operanti negli aeroporti si coordinano su impulso e sotto la supervisione dell’ENAC…”</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995114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cap="all" dirty="0">
                <a:solidFill>
                  <a:schemeClr val="tx2"/>
                </a:solidFill>
                <a:effectLst>
                  <a:reflection blurRad="12700" stA="48000" endA="300" endPos="55000" dir="5400000" sy="-90000" algn="bl" rotWithShape="0"/>
                </a:effectLst>
              </a:rPr>
              <a:t>CONCLUSIONI</a:t>
            </a:r>
            <a:endParaRPr lang="it-IT" dirty="0"/>
          </a:p>
        </p:txBody>
      </p:sp>
      <p:sp>
        <p:nvSpPr>
          <p:cNvPr id="3" name="Segnaposto testo 2"/>
          <p:cNvSpPr>
            <a:spLocks noGrp="1"/>
          </p:cNvSpPr>
          <p:nvPr>
            <p:ph type="body" idx="1"/>
          </p:nvPr>
        </p:nvSpPr>
        <p:spPr/>
        <p:txBody>
          <a:bodyPr>
            <a:normAutofit fontScale="92500" lnSpcReduction="20000"/>
          </a:bodyPr>
          <a:lstStyle/>
          <a:p>
            <a:pPr marL="0" indent="0" algn="just">
              <a:buNone/>
            </a:pPr>
            <a:r>
              <a:rPr lang="it-IT" dirty="0" smtClean="0"/>
              <a:t>Se è </a:t>
            </a:r>
            <a:r>
              <a:rPr lang="it-IT" dirty="0"/>
              <a:t>vero che in seguito all’entrata in vigore del Reg. UE 139/2014, il gestore aeroportuale può essere chiamato a svolgere non solo funzioni </a:t>
            </a:r>
            <a:r>
              <a:rPr lang="it-IT" dirty="0" err="1" smtClean="0"/>
              <a:t>gestorie</a:t>
            </a:r>
            <a:r>
              <a:rPr lang="it-IT" dirty="0" smtClean="0"/>
              <a:t> e para pubblicistiche</a:t>
            </a:r>
            <a:r>
              <a:rPr lang="it-IT" dirty="0"/>
              <a:t>, ma </a:t>
            </a:r>
            <a:r>
              <a:rPr lang="it-IT" dirty="0" smtClean="0"/>
              <a:t>anche funzioni </a:t>
            </a:r>
            <a:r>
              <a:rPr lang="it-IT" dirty="0"/>
              <a:t>di natura pienamente pubblicistica, </a:t>
            </a:r>
            <a:r>
              <a:rPr lang="it-IT" dirty="0" smtClean="0"/>
              <a:t>è necessario che le stesse siano accompagnate </a:t>
            </a:r>
            <a:r>
              <a:rPr lang="it-IT" dirty="0"/>
              <a:t>da una sua completa </a:t>
            </a:r>
            <a:r>
              <a:rPr lang="it-IT" dirty="0" smtClean="0"/>
              <a:t>responsabilizzazione come </a:t>
            </a:r>
            <a:r>
              <a:rPr lang="it-IT" dirty="0"/>
              <a:t>concessionario di un servizio pubblico, </a:t>
            </a:r>
            <a:r>
              <a:rPr lang="it-IT" dirty="0" smtClean="0"/>
              <a:t>preposto </a:t>
            </a:r>
            <a:r>
              <a:rPr lang="it-IT" dirty="0"/>
              <a:t>anche al coordinamento dei soggetti pubblici, per assicurare la reale gestione di un’infrastruttura complessa come quella aeroportuale.</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298038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cap="all" dirty="0">
                <a:solidFill>
                  <a:schemeClr val="tx2"/>
                </a:solidFill>
                <a:effectLst>
                  <a:reflection blurRad="12700" stA="48000" endA="300" endPos="55000" dir="5400000" sy="-90000" algn="bl" rotWithShape="0"/>
                </a:effectLst>
              </a:rPr>
              <a:t>CONCLUSIONI</a:t>
            </a:r>
            <a:endParaRPr lang="it-IT" dirty="0"/>
          </a:p>
        </p:txBody>
      </p:sp>
      <p:sp>
        <p:nvSpPr>
          <p:cNvPr id="3" name="Segnaposto testo 2"/>
          <p:cNvSpPr>
            <a:spLocks noGrp="1"/>
          </p:cNvSpPr>
          <p:nvPr>
            <p:ph type="body" idx="1"/>
          </p:nvPr>
        </p:nvSpPr>
        <p:spPr/>
        <p:txBody>
          <a:bodyPr>
            <a:normAutofit/>
          </a:bodyPr>
          <a:lstStyle/>
          <a:p>
            <a:pPr marL="0" indent="0" algn="just">
              <a:buNone/>
            </a:pPr>
            <a:r>
              <a:rPr lang="it-IT" dirty="0"/>
              <a:t>L’</a:t>
            </a:r>
            <a:r>
              <a:rPr lang="it-IT" dirty="0" err="1"/>
              <a:t>Enac</a:t>
            </a:r>
            <a:r>
              <a:rPr lang="it-IT" dirty="0"/>
              <a:t>, laddove tale traguardo </a:t>
            </a:r>
            <a:r>
              <a:rPr lang="it-IT" dirty="0" smtClean="0"/>
              <a:t>fosse </a:t>
            </a:r>
            <a:r>
              <a:rPr lang="it-IT" dirty="0"/>
              <a:t>raggiunto, non sparirebbe naturalmente dal novero dei soggetti presenti, ma muterebbe la propria pelle nell’ottica di diventare un soggetto “</a:t>
            </a:r>
            <a:r>
              <a:rPr lang="it-IT" i="1" dirty="0"/>
              <a:t>super </a:t>
            </a:r>
            <a:r>
              <a:rPr lang="it-IT" i="1" dirty="0" err="1"/>
              <a:t>partes</a:t>
            </a:r>
            <a:r>
              <a:rPr lang="it-IT" dirty="0"/>
              <a:t>” preposto a dirimere le controversie nelle relazioni che intercorrono fra il gestore aeroportuale e gli altri enti pubblici presenti in aeroporto.</a:t>
            </a:r>
          </a:p>
          <a:p>
            <a:endParaRPr lang="it-IT" dirty="0"/>
          </a:p>
        </p:txBody>
      </p:sp>
      <p:sp>
        <p:nvSpPr>
          <p:cNvPr id="4" name="Segnaposto piè di pagina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54172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a:xfrm>
            <a:off x="1547664" y="2204864"/>
            <a:ext cx="6768752" cy="3096344"/>
          </a:xfrm>
        </p:spPr>
        <p:txBody>
          <a:bodyPr>
            <a:normAutofit/>
          </a:bodyPr>
          <a:lstStyle/>
          <a:p>
            <a:pPr algn="ctr"/>
            <a:r>
              <a:rPr lang="it-IT" sz="3600" b="1" cap="all" dirty="0" smtClean="0">
                <a:solidFill>
                  <a:schemeClr val="tx2"/>
                </a:solidFill>
                <a:effectLst>
                  <a:reflection blurRad="12700" stA="48000" endA="300" endPos="55000" dir="5400000" sy="-90000" algn="bl" rotWithShape="0"/>
                </a:effectLst>
              </a:rPr>
              <a:t>GRAZIE PER L’ATTENZIONE</a:t>
            </a:r>
            <a:br>
              <a:rPr lang="it-IT" sz="3600" b="1" cap="all" dirty="0" smtClean="0">
                <a:solidFill>
                  <a:schemeClr val="tx2"/>
                </a:solidFill>
                <a:effectLst>
                  <a:reflection blurRad="12700" stA="48000" endA="300" endPos="55000" dir="5400000" sy="-90000" algn="bl" rotWithShape="0"/>
                </a:effectLst>
              </a:rPr>
            </a:br>
            <a:r>
              <a:rPr lang="it-IT" sz="3600" b="1" cap="all" dirty="0" smtClean="0">
                <a:solidFill>
                  <a:schemeClr val="tx2"/>
                </a:solidFill>
                <a:effectLst>
                  <a:reflection blurRad="12700" stA="48000" endA="300" endPos="55000" dir="5400000" sy="-90000" algn="bl" rotWithShape="0"/>
                </a:effectLst>
              </a:rPr>
              <a:t/>
            </a:r>
            <a:br>
              <a:rPr lang="it-IT" sz="3600" b="1" cap="all" dirty="0" smtClean="0">
                <a:solidFill>
                  <a:schemeClr val="tx2"/>
                </a:solidFill>
                <a:effectLst>
                  <a:reflection blurRad="12700" stA="48000" endA="300" endPos="55000" dir="5400000" sy="-90000" algn="bl" rotWithShape="0"/>
                </a:effectLst>
              </a:rPr>
            </a:br>
            <a:r>
              <a:rPr lang="it-IT" sz="1800" b="1" cap="all" dirty="0" smtClean="0">
                <a:solidFill>
                  <a:schemeClr val="tx2"/>
                </a:solidFill>
                <a:effectLst>
                  <a:reflection blurRad="12700" stA="48000" endA="300" endPos="55000" dir="5400000" sy="-90000" algn="bl" rotWithShape="0"/>
                </a:effectLst>
              </a:rPr>
              <a:t>dr.ssa</a:t>
            </a:r>
            <a:r>
              <a:rPr lang="it-IT" sz="3600" b="1" cap="all" dirty="0" smtClean="0">
                <a:solidFill>
                  <a:schemeClr val="tx2"/>
                </a:solidFill>
                <a:effectLst>
                  <a:reflection blurRad="12700" stA="48000" endA="300" endPos="55000" dir="5400000" sy="-90000" algn="bl" rotWithShape="0"/>
                </a:effectLst>
              </a:rPr>
              <a:t> </a:t>
            </a:r>
            <a:r>
              <a:rPr lang="it-IT" sz="1800" b="1" cap="all" dirty="0" smtClean="0">
                <a:solidFill>
                  <a:schemeClr val="tx2"/>
                </a:solidFill>
                <a:effectLst>
                  <a:reflection blurRad="12700" stA="48000" endA="300" endPos="55000" dir="5400000" sy="-90000" algn="bl" rotWithShape="0"/>
                </a:effectLst>
              </a:rPr>
              <a:t>Monica </a:t>
            </a:r>
            <a:r>
              <a:rPr lang="it-IT" sz="1800" b="1" cap="all" dirty="0" err="1" smtClean="0">
                <a:solidFill>
                  <a:schemeClr val="tx2"/>
                </a:solidFill>
                <a:effectLst>
                  <a:reflection blurRad="12700" stA="48000" endA="300" endPos="55000" dir="5400000" sy="-90000" algn="bl" rotWithShape="0"/>
                </a:effectLst>
              </a:rPr>
              <a:t>Piccirillo</a:t>
            </a:r>
            <a:endParaRPr lang="it-IT" sz="1800" b="1" dirty="0"/>
          </a:p>
        </p:txBody>
      </p:sp>
      <p:pic>
        <p:nvPicPr>
          <p:cNvPr id="11" name="Immagine 10" descr="logo-transparent.gif"/>
          <p:cNvPicPr>
            <a:picLocks noChangeAspect="1"/>
          </p:cNvPicPr>
          <p:nvPr/>
        </p:nvPicPr>
        <p:blipFill>
          <a:blip r:embed="rId3" cstate="print"/>
          <a:stretch>
            <a:fillRect/>
          </a:stretch>
        </p:blipFill>
        <p:spPr>
          <a:xfrm>
            <a:off x="0" y="0"/>
            <a:ext cx="1452575" cy="720080"/>
          </a:xfrm>
          <a:prstGeom prst="rect">
            <a:avLst/>
          </a:prstGeom>
          <a:noFill/>
          <a:ln>
            <a:noFill/>
          </a:ln>
        </p:spPr>
      </p:pic>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smtClean="0">
                <a:solidFill>
                  <a:srgbClr val="0070C0"/>
                </a:solidFill>
              </a:rPr>
              <a:t>Intervento dell’Antitrust</a:t>
            </a:r>
            <a:endParaRPr lang="it-IT" sz="3200" b="1" dirty="0" smtClean="0">
              <a:solidFill>
                <a:srgbClr val="0070C0"/>
              </a:solidFill>
            </a:endParaRPr>
          </a:p>
        </p:txBody>
      </p:sp>
      <p:sp>
        <p:nvSpPr>
          <p:cNvPr id="3" name="Segnaposto testo 2"/>
          <p:cNvSpPr>
            <a:spLocks noGrp="1"/>
          </p:cNvSpPr>
          <p:nvPr>
            <p:ph type="body" idx="1"/>
          </p:nvPr>
        </p:nvSpPr>
        <p:spPr/>
        <p:txBody>
          <a:bodyPr>
            <a:normAutofit fontScale="85000" lnSpcReduction="20000"/>
          </a:bodyPr>
          <a:lstStyle/>
          <a:p>
            <a:pPr marL="0" indent="0" algn="just">
              <a:buNone/>
            </a:pPr>
            <a:r>
              <a:rPr lang="it-IT" dirty="0" smtClean="0"/>
              <a:t>Sul </a:t>
            </a:r>
            <a:r>
              <a:rPr lang="it-IT" dirty="0"/>
              <a:t>tema è intervenuta l’Antitrust (il 31 ottobre 2018, con </a:t>
            </a:r>
            <a:r>
              <a:rPr lang="it-IT" dirty="0" smtClean="0"/>
              <a:t>il provvedimento </a:t>
            </a:r>
            <a:r>
              <a:rPr lang="it-IT" dirty="0"/>
              <a:t>n.27398) </a:t>
            </a:r>
            <a:r>
              <a:rPr lang="it-IT" dirty="0" smtClean="0"/>
              <a:t>considerando </a:t>
            </a:r>
            <a:r>
              <a:rPr lang="it-IT" dirty="0"/>
              <a:t>scorretta la nuova pratica commerciale attuata dai </a:t>
            </a:r>
            <a:r>
              <a:rPr lang="it-IT" dirty="0" smtClean="0"/>
              <a:t>vettori in materia di bagagli a mano, chiedendone </a:t>
            </a:r>
            <a:r>
              <a:rPr lang="it-IT" dirty="0"/>
              <a:t>l’immediata sospensione.</a:t>
            </a:r>
          </a:p>
          <a:p>
            <a:pPr marL="0" indent="0" algn="just">
              <a:buNone/>
            </a:pPr>
            <a:endParaRPr lang="it-IT" dirty="0" smtClean="0"/>
          </a:p>
          <a:p>
            <a:pPr marL="0" indent="0" algn="just">
              <a:buNone/>
            </a:pPr>
            <a:r>
              <a:rPr lang="it-IT" dirty="0" smtClean="0"/>
              <a:t>I </a:t>
            </a:r>
            <a:r>
              <a:rPr lang="it-IT" dirty="0"/>
              <a:t>provvedimenti dell’Antitrust sono stati oggetto di impugnazione dinanzi al TAR Lazio che, nei giorni scorsi (il 22 novembre 2018) si è pronunciato con l’Ordinanza n.12719/2018 REG.RIC., accogliendo l’istanza cautelare presentata dal vettore </a:t>
            </a:r>
            <a:r>
              <a:rPr lang="it-IT" dirty="0" smtClean="0"/>
              <a:t>Ryanair.</a:t>
            </a:r>
          </a:p>
          <a:p>
            <a:pPr marL="0" indent="0">
              <a:buNone/>
            </a:pPr>
            <a:endParaRPr lang="it-IT" dirty="0"/>
          </a:p>
          <a:p>
            <a:pPr algn="just">
              <a:buNone/>
            </a:pPr>
            <a:r>
              <a:rPr lang="it-IT" dirty="0" smtClean="0"/>
              <a:t>	</a:t>
            </a:r>
            <a:endParaRPr lang="it-IT" dirty="0"/>
          </a:p>
        </p:txBody>
      </p:sp>
      <p:sp>
        <p:nvSpPr>
          <p:cNvPr id="4" name="Segnaposto piè di pagina 3"/>
          <p:cNvSpPr>
            <a:spLocks noGrp="1"/>
          </p:cNvSpPr>
          <p:nvPr>
            <p:ph type="ftr" sz="quarter" idx="11"/>
          </p:nvPr>
        </p:nvSpPr>
        <p:spPr>
          <a:xfrm>
            <a:off x="785786" y="6356352"/>
            <a:ext cx="2643206" cy="365125"/>
          </a:xfrm>
        </p:spPr>
        <p:txBody>
          <a:bodyPr/>
          <a:lstStyle/>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smtClean="0">
                <a:solidFill>
                  <a:srgbClr val="0070C0"/>
                </a:solidFill>
              </a:rPr>
              <a:t>Ordinanza del TAR Lazio</a:t>
            </a:r>
            <a:r>
              <a:rPr lang="it-IT" sz="3200" dirty="0"/>
              <a:t> </a:t>
            </a:r>
            <a:r>
              <a:rPr lang="it-IT" sz="3200" b="1" dirty="0">
                <a:solidFill>
                  <a:srgbClr val="0070C0"/>
                </a:solidFill>
              </a:rPr>
              <a:t>n.12719/2018 REG.RIC</a:t>
            </a:r>
            <a:endParaRPr lang="it-IT" sz="3200" b="1" dirty="0">
              <a:solidFill>
                <a:srgbClr val="0070C0"/>
              </a:solidFill>
            </a:endParaRPr>
          </a:p>
        </p:txBody>
      </p:sp>
      <p:sp>
        <p:nvSpPr>
          <p:cNvPr id="3" name="Segnaposto testo 2"/>
          <p:cNvSpPr>
            <a:spLocks noGrp="1"/>
          </p:cNvSpPr>
          <p:nvPr>
            <p:ph type="body" idx="1"/>
          </p:nvPr>
        </p:nvSpPr>
        <p:spPr/>
        <p:txBody>
          <a:bodyPr>
            <a:normAutofit lnSpcReduction="10000"/>
          </a:bodyPr>
          <a:lstStyle/>
          <a:p>
            <a:pPr marL="0" indent="0" algn="just">
              <a:buNone/>
            </a:pPr>
            <a:r>
              <a:rPr lang="it-IT" dirty="0" smtClean="0"/>
              <a:t>Il Tar Lazio ha sostenuto </a:t>
            </a:r>
            <a:r>
              <a:rPr lang="it-IT" dirty="0"/>
              <a:t>che la sospensione delle nuove regole  applicate in materia di bagagli a mano, peraltro già note ai passeggeri, avrebbe potuto creare disorientamento negli stessi consumatori, decidendo pertanto di rinviare l’approfondimento anche della questione relativa ai rapporti tra la </a:t>
            </a:r>
            <a:r>
              <a:rPr lang="it-IT" dirty="0" smtClean="0"/>
              <a:t>potestà </a:t>
            </a:r>
            <a:r>
              <a:rPr lang="it-IT" dirty="0"/>
              <a:t>tariffaria del vettore e i poteri dell’AGCM, alla trattazione in sede di udienza pubblica, fissata per il 27 febbraio prossimo. </a:t>
            </a:r>
          </a:p>
          <a:p>
            <a:endParaRPr lang="it-IT" dirty="0"/>
          </a:p>
        </p:txBody>
      </p:sp>
      <p:sp>
        <p:nvSpPr>
          <p:cNvPr id="4" name="Segnaposto piè di pagina 3"/>
          <p:cNvSpPr>
            <a:spLocks noGrp="1"/>
          </p:cNvSpPr>
          <p:nvPr>
            <p:ph type="ftr" sz="quarter" idx="11"/>
          </p:nvPr>
        </p:nvSpPr>
        <p:spPr>
          <a:xfrm>
            <a:off x="714348" y="6286520"/>
            <a:ext cx="2895600" cy="365125"/>
          </a:xfrm>
        </p:spPr>
        <p:txBody>
          <a:bodyPr/>
          <a:lstStyle/>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600" b="1" dirty="0" smtClean="0">
                <a:solidFill>
                  <a:srgbClr val="0070C0"/>
                </a:solidFill>
              </a:rPr>
              <a:t/>
            </a:r>
            <a:br>
              <a:rPr lang="it-IT" sz="3600" b="1" dirty="0" smtClean="0">
                <a:solidFill>
                  <a:srgbClr val="0070C0"/>
                </a:solidFill>
              </a:rPr>
            </a:br>
            <a:r>
              <a:rPr lang="it-IT" sz="3600" b="1" dirty="0" smtClean="0">
                <a:solidFill>
                  <a:srgbClr val="0070C0"/>
                </a:solidFill>
              </a:rPr>
              <a:t>Iniziative internazionali</a:t>
            </a:r>
            <a:r>
              <a:rPr lang="it-IT" b="1" dirty="0" smtClean="0"/>
              <a:t/>
            </a:r>
            <a:br>
              <a:rPr lang="it-IT" b="1" dirty="0" smtClean="0"/>
            </a:br>
            <a:endParaRPr lang="it-IT" dirty="0"/>
          </a:p>
        </p:txBody>
      </p:sp>
      <p:sp>
        <p:nvSpPr>
          <p:cNvPr id="3" name="Segnaposto testo 2"/>
          <p:cNvSpPr>
            <a:spLocks noGrp="1"/>
          </p:cNvSpPr>
          <p:nvPr>
            <p:ph type="body" idx="1"/>
          </p:nvPr>
        </p:nvSpPr>
        <p:spPr/>
        <p:txBody>
          <a:bodyPr>
            <a:normAutofit/>
          </a:bodyPr>
          <a:lstStyle/>
          <a:p>
            <a:pPr marL="0" indent="0" algn="just">
              <a:buNone/>
            </a:pPr>
            <a:r>
              <a:rPr lang="it-IT" dirty="0" smtClean="0"/>
              <a:t>Sulla </a:t>
            </a:r>
            <a:r>
              <a:rPr lang="it-IT" dirty="0"/>
              <a:t>questione, inoltre, lo scorso 15 novembre, è stata assunta un’iniziativa da parte dei Direttore Generale dell’</a:t>
            </a:r>
            <a:r>
              <a:rPr lang="it-IT" dirty="0" err="1"/>
              <a:t>Enac</a:t>
            </a:r>
            <a:r>
              <a:rPr lang="it-IT" dirty="0"/>
              <a:t> e delle autorità per l’aviazione civile di  Francia, Germania e Spagna, che hanno inviato una richiesta alla Commissione Europea, volta a colmare un attuale gap normativo, per individuare alcuni servizi minimi che le compagnie aeree devono includere nel prezzo del biglietto aereo.</a:t>
            </a:r>
          </a:p>
          <a:p>
            <a:endParaRPr lang="it-IT" dirty="0"/>
          </a:p>
        </p:txBody>
      </p:sp>
      <p:sp>
        <p:nvSpPr>
          <p:cNvPr id="4" name="Segnaposto piè di pagina 3"/>
          <p:cNvSpPr>
            <a:spLocks noGrp="1"/>
          </p:cNvSpPr>
          <p:nvPr>
            <p:ph type="ftr" sz="quarter" idx="11"/>
          </p:nvPr>
        </p:nvSpPr>
        <p:spPr>
          <a:xfrm>
            <a:off x="857224" y="6356352"/>
            <a:ext cx="2643206" cy="365125"/>
          </a:xfrm>
        </p:spPr>
        <p:txBody>
          <a:bodyPr/>
          <a:lstStyle/>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600" b="1" dirty="0" smtClean="0">
                <a:solidFill>
                  <a:srgbClr val="0070C0"/>
                </a:solidFill>
              </a:rPr>
              <a:t/>
            </a:r>
            <a:br>
              <a:rPr lang="it-IT" sz="3600" b="1" dirty="0" smtClean="0">
                <a:solidFill>
                  <a:srgbClr val="0070C0"/>
                </a:solidFill>
              </a:rPr>
            </a:br>
            <a:r>
              <a:rPr lang="it-IT" sz="3600" b="1" dirty="0" smtClean="0">
                <a:solidFill>
                  <a:srgbClr val="0070C0"/>
                </a:solidFill>
              </a:rPr>
              <a:t>Iniziative </a:t>
            </a:r>
            <a:r>
              <a:rPr lang="it-IT" sz="3600" b="1" dirty="0">
                <a:solidFill>
                  <a:srgbClr val="0070C0"/>
                </a:solidFill>
              </a:rPr>
              <a:t>internazionali</a:t>
            </a:r>
            <a:r>
              <a:rPr lang="it-IT" sz="3600" b="1" dirty="0"/>
              <a:t/>
            </a:r>
            <a:br>
              <a:rPr lang="it-IT" sz="3600" b="1" dirty="0"/>
            </a:br>
            <a:endParaRPr lang="it-IT" sz="3600" b="1" dirty="0" smtClean="0">
              <a:solidFill>
                <a:srgbClr val="0070C0"/>
              </a:solidFill>
            </a:endParaRPr>
          </a:p>
        </p:txBody>
      </p:sp>
      <p:sp>
        <p:nvSpPr>
          <p:cNvPr id="3" name="Segnaposto testo 2"/>
          <p:cNvSpPr>
            <a:spLocks noGrp="1"/>
          </p:cNvSpPr>
          <p:nvPr>
            <p:ph type="body" idx="1"/>
          </p:nvPr>
        </p:nvSpPr>
        <p:spPr/>
        <p:txBody>
          <a:bodyPr>
            <a:normAutofit/>
          </a:bodyPr>
          <a:lstStyle/>
          <a:p>
            <a:pPr marL="0" indent="0" algn="just">
              <a:buNone/>
            </a:pPr>
            <a:endParaRPr lang="it-IT" dirty="0"/>
          </a:p>
          <a:p>
            <a:pPr marL="0" indent="0" algn="just">
              <a:buNone/>
            </a:pPr>
            <a:r>
              <a:rPr lang="it-IT" dirty="0" smtClean="0"/>
              <a:t>Gli </a:t>
            </a:r>
            <a:r>
              <a:rPr lang="it-IT" dirty="0"/>
              <a:t>obiettivi principali della richiesta delle quattro autorità promotrici dell’iniziativa, sono quelli di assicurare il corretto funzionamento del sistema e di evitare il deterioramento della qualità dei servizi forniti ai cittadini.</a:t>
            </a:r>
          </a:p>
          <a:p>
            <a:endParaRPr lang="it-IT" dirty="0"/>
          </a:p>
        </p:txBody>
      </p:sp>
      <p:sp>
        <p:nvSpPr>
          <p:cNvPr id="4" name="Segnaposto piè di pagina 3"/>
          <p:cNvSpPr>
            <a:spLocks noGrp="1"/>
          </p:cNvSpPr>
          <p:nvPr>
            <p:ph type="ftr" sz="quarter" idx="11"/>
          </p:nvPr>
        </p:nvSpPr>
        <p:spPr>
          <a:xfrm>
            <a:off x="857224" y="6357958"/>
            <a:ext cx="2643206" cy="363519"/>
          </a:xfrm>
        </p:spPr>
        <p:txBody>
          <a:bodyPr/>
          <a:lstStyle/>
          <a:p>
            <a:endParaRPr lang="en-US"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FB888328A8731147A9E2416CA6C7A65B0400DC6FA6ECFB23F54F9F45EE586A6D0A65" ma:contentTypeVersion="29" ma:contentTypeDescription="Create a new document." ma:contentTypeScope="" ma:versionID="ea6e8c56229ba99622fa8ee664b9b522"/>
</file>

<file path=customXml/item3.xml><?xml version="1.0" encoding="utf-8"?>
<p:properties xmlns:p="http://schemas.microsoft.com/office/2006/metadata/properties" xmlns:xsi="http://www.w3.org/2001/XMLSchema-instance" xmlns:pc="http://schemas.microsoft.com/office/infopath/2007/PartnerControls"/>
</file>

<file path=customXml/itemProps1.xml><?xml version="1.0" encoding="utf-8"?>
<ds:datastoreItem xmlns:ds="http://schemas.openxmlformats.org/officeDocument/2006/customXml" ds:itemID="{0D83B444-D7C7-42DA-A940-B8494C1F166B}">
  <ds:schemaRefs>
    <ds:schemaRef ds:uri="http://schemas.microsoft.com/sharepoint/v3/contenttype/forms"/>
  </ds:schemaRefs>
</ds:datastoreItem>
</file>

<file path=customXml/itemProps2.xml><?xml version="1.0" encoding="utf-8"?>
<ds:datastoreItem xmlns:ds="http://schemas.openxmlformats.org/officeDocument/2006/customXml" ds:itemID="{70620F16-A808-4E2B-9C18-58226E1FC6A5}">
  <ds:schemaRefs>
    <ds:schemaRef ds:uri="http://schemas.microsoft.com/office/2006/metadata/contentType"/>
    <ds:schemaRef ds:uri="http://schemas.microsoft.com/office/2006/metadata/properties/metaAttributes"/>
  </ds:schemaRefs>
</ds:datastoreItem>
</file>

<file path=customXml/itemProps3.xml><?xml version="1.0" encoding="utf-8"?>
<ds:datastoreItem xmlns:ds="http://schemas.openxmlformats.org/officeDocument/2006/customXml" ds:itemID="{B94F1823-F822-4639-B96C-F21F2C290C7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3691</Words>
  <Application>Microsoft Office PowerPoint</Application>
  <PresentationFormat>Presentazione su schermo (4:3)</PresentationFormat>
  <Paragraphs>227</Paragraphs>
  <Slides>58</Slides>
  <Notes>4</Notes>
  <HiddenSlides>0</HiddenSlides>
  <MMClips>0</MMClips>
  <ScaleCrop>false</ScaleCrop>
  <HeadingPairs>
    <vt:vector size="4" baseType="variant">
      <vt:variant>
        <vt:lpstr>Tema</vt:lpstr>
      </vt:variant>
      <vt:variant>
        <vt:i4>1</vt:i4>
      </vt:variant>
      <vt:variant>
        <vt:lpstr>Titoli diapositive</vt:lpstr>
      </vt:variant>
      <vt:variant>
        <vt:i4>58</vt:i4>
      </vt:variant>
    </vt:vector>
  </HeadingPairs>
  <TitlesOfParts>
    <vt:vector size="59" baseType="lpstr">
      <vt:lpstr>Tema di Office</vt:lpstr>
      <vt:lpstr>Il ruolo dell’Enac in ambito aeroportuale</vt:lpstr>
      <vt:lpstr>La liberalizzazione del trasporto aereo</vt:lpstr>
      <vt:lpstr>La liberalizzazione del trasporto aereo</vt:lpstr>
      <vt:lpstr>La liberalizzazione del trasporto aereo</vt:lpstr>
      <vt:lpstr>Politiche commerciali dei vettori low cost</vt:lpstr>
      <vt:lpstr>Intervento dell’Antitrust</vt:lpstr>
      <vt:lpstr>Ordinanza del TAR Lazio n.12719/2018 REG.RIC</vt:lpstr>
      <vt:lpstr> Iniziative internazionali </vt:lpstr>
      <vt:lpstr> Iniziative internazionali </vt:lpstr>
      <vt:lpstr>Iniziative internazionali</vt:lpstr>
      <vt:lpstr>Iniziative internazionali</vt:lpstr>
      <vt:lpstr>L’istituzione dell’ENAC</vt:lpstr>
      <vt:lpstr>Il mandato dell’Enac</vt:lpstr>
      <vt:lpstr>Il mandato dell’Enac</vt:lpstr>
      <vt:lpstr>Funzioni svolte dall’Enac  in ambito aeroportuale</vt:lpstr>
      <vt:lpstr>Potere sanzionatorio</vt:lpstr>
      <vt:lpstr>ATTIVITA’ DI VIGILANZA E CONTROLLO</vt:lpstr>
      <vt:lpstr>FUNZIONI DELLE DIREZIONI AEROPORTUALI </vt:lpstr>
      <vt:lpstr>FUNZIONI DELLE DIREZIONI AEROPORTUALI </vt:lpstr>
      <vt:lpstr>HANDLING </vt:lpstr>
      <vt:lpstr>ATTIVITA’ DI CONTROLLO </vt:lpstr>
      <vt:lpstr> LIMITAZIONI NEL SETTORE DEL’HANDLING</vt:lpstr>
      <vt:lpstr>LIMITAZIONI NEL SETTORE DEL’HANDLING</vt:lpstr>
      <vt:lpstr>ORIENTAMENTO DELLA MAGISTRATURA AMMINISTRATIVA </vt:lpstr>
      <vt:lpstr>LIMITAZIONI NEL SETTORE DEL’HANDLING </vt:lpstr>
      <vt:lpstr>LIMITAZIONI NEL SETTORE DEL’HANDLING </vt:lpstr>
      <vt:lpstr>LIMITAZIONI NEL SETTORE DEL’HANDLING </vt:lpstr>
      <vt:lpstr>INTERAZIONE DELL’HANDLINg CON LA SAFETY</vt:lpstr>
      <vt:lpstr>SAFETY</vt:lpstr>
      <vt:lpstr>SAFETY</vt:lpstr>
      <vt:lpstr>FUNZIONI DELLE DIREZIONI AEROPORTUALI</vt:lpstr>
      <vt:lpstr>FUNZIONI DELLE DIREZIONI AEROPORTUALI</vt:lpstr>
      <vt:lpstr>ASSISTENZA DEI PASSEGGERI</vt:lpstr>
      <vt:lpstr>ASSISTENZA DEI PASSEGGERI</vt:lpstr>
      <vt:lpstr>Team di Contatto</vt:lpstr>
      <vt:lpstr>ASSISTENZA DEI PASSEGGERI</vt:lpstr>
      <vt:lpstr>Security</vt:lpstr>
      <vt:lpstr>Security</vt:lpstr>
      <vt:lpstr>Security</vt:lpstr>
      <vt:lpstr>Security</vt:lpstr>
      <vt:lpstr>TUTELA DEI DIRITTI DEI PASSEGGERI</vt:lpstr>
      <vt:lpstr>SENTENZE DELLA CORTE DI GUSTIZIA EUROPEA</vt:lpstr>
      <vt:lpstr>SENTENZE DELLA CORTE DI GUSTIZIA EUROPEA</vt:lpstr>
      <vt:lpstr>SENTENZE DELLA CORTE DI GUSTIZIA EUROPEA</vt:lpstr>
      <vt:lpstr>SENTENZE DELLA CORTE DI GUSTIZIA EUROPEA</vt:lpstr>
      <vt:lpstr>AREE DI MIGLIORAMENTO</vt:lpstr>
      <vt:lpstr>AREE DI MIGLIORAMENTO</vt:lpstr>
      <vt:lpstr>AREE DI MIGLIORAMENTO</vt:lpstr>
      <vt:lpstr>SONDAGGIO DELLA CORTE UE</vt:lpstr>
      <vt:lpstr>SONDAGGIO DELLA CORTE UE</vt:lpstr>
      <vt:lpstr>FUNZIONI DI COORDINAMENTO</vt:lpstr>
      <vt:lpstr>FUNZIONI DI COORDINAMENTO</vt:lpstr>
      <vt:lpstr>                FUNZIONI DI COORDINAMENTO</vt:lpstr>
      <vt:lpstr>   FUNZIONI DI COORDINAMENTO</vt:lpstr>
      <vt:lpstr>FUNZIONI DI COORDINAMENTO</vt:lpstr>
      <vt:lpstr>CONCLUSIONI</vt:lpstr>
      <vt:lpstr>CONCLUSIONI</vt:lpstr>
      <vt:lpstr>GRAZIE PER L’ATTENZIONE  dr.ssa Monica Piccirillo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2012-06-13T09:18:11Z</dcterms:created>
  <dcterms:modified xsi:type="dcterms:W3CDTF">2018-12-04T11:16:01Z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TC100851999990</vt:lpwstr>
  </property>
</Properties>
</file>