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9"/>
  </p:notesMasterIdLst>
  <p:handoutMasterIdLst>
    <p:handoutMasterId r:id="rId10"/>
  </p:handoutMasterIdLst>
  <p:sldIdLst>
    <p:sldId id="555" r:id="rId2"/>
    <p:sldId id="590" r:id="rId3"/>
    <p:sldId id="635" r:id="rId4"/>
    <p:sldId id="485" r:id="rId5"/>
    <p:sldId id="641" r:id="rId6"/>
    <p:sldId id="640" r:id="rId7"/>
    <p:sldId id="591" r:id="rId8"/>
  </p:sldIdLst>
  <p:sldSz cx="9144000" cy="6840538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235BA"/>
    <a:srgbClr val="FF0000"/>
    <a:srgbClr val="8B6BF3"/>
    <a:srgbClr val="800080"/>
    <a:srgbClr val="FDE3BA"/>
    <a:srgbClr val="000000"/>
    <a:srgbClr val="000099"/>
    <a:srgbClr val="460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87912" autoAdjust="0"/>
  </p:normalViewPr>
  <p:slideViewPr>
    <p:cSldViewPr>
      <p:cViewPr varScale="1">
        <p:scale>
          <a:sx n="117" d="100"/>
          <a:sy n="117" d="100"/>
        </p:scale>
        <p:origin x="-1464" y="-108"/>
      </p:cViewPr>
      <p:guideLst>
        <p:guide orient="horz" pos="976"/>
        <p:guide pos="5421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72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295377" y="9520887"/>
            <a:ext cx="432579" cy="304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 anchor="ctr">
            <a:spAutoFit/>
          </a:bodyPr>
          <a:lstStyle/>
          <a:p>
            <a:pPr algn="r">
              <a:defRPr/>
            </a:pPr>
            <a:fld id="{9303D12D-76D8-4091-A46D-2B245E167FCD}" type="slidenum">
              <a:rPr lang="it-IT" altLang="it-IT" sz="1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pPr algn="r">
                <a:defRPr/>
              </a:pPr>
              <a:t>‹N›</a:t>
            </a:fld>
            <a:endParaRPr lang="it-IT" altLang="it-IT" sz="1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047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865188"/>
            <a:ext cx="46513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20027"/>
            <a:ext cx="4984962" cy="41779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delle note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295377" y="9520887"/>
            <a:ext cx="432579" cy="304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 anchor="ctr">
            <a:spAutoFit/>
          </a:bodyPr>
          <a:lstStyle/>
          <a:p>
            <a:pPr algn="r">
              <a:defRPr/>
            </a:pPr>
            <a:fld id="{A10C1A2C-D1D7-4DE9-BB89-3FFA72E64854}" type="slidenum">
              <a:rPr lang="it-IT" altLang="it-IT" sz="1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pPr algn="r">
                <a:defRPr/>
              </a:pPr>
              <a:t>‹N›</a:t>
            </a:fld>
            <a:endParaRPr lang="it-IT" altLang="it-IT" sz="1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988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25001"/>
            <a:ext cx="7772400" cy="146628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76305"/>
            <a:ext cx="6400800" cy="1748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AE7891F6-B879-4E69-B76F-509567474D15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68842827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0"/>
            <a:ext cx="7848600" cy="91281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1368425"/>
            <a:ext cx="7772400" cy="41036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603D29CB-84EE-4D22-970C-20C384EAB4A0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73876673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96050" y="0"/>
            <a:ext cx="1962150" cy="5472430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0"/>
            <a:ext cx="5734050" cy="547243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7D5E062B-4CF8-4BC0-9040-A026E7B092C9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40311985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0"/>
            <a:ext cx="7848600" cy="91281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368425"/>
            <a:ext cx="7772400" cy="41036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1EE8C9BA-14EA-4F9D-AC05-B2BDBE6626A4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080764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395679"/>
            <a:ext cx="7772400" cy="135860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899312"/>
            <a:ext cx="7772400" cy="149636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7388C5FB-5E91-474F-9373-D7C0084EAF0D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88889556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0"/>
            <a:ext cx="7848600" cy="91281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368108"/>
            <a:ext cx="3810000" cy="410432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368108"/>
            <a:ext cx="3810000" cy="410432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7A9B6B04-80AF-4E4E-A4E2-3D4D3BADBC03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21369738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939"/>
            <a:ext cx="8229600" cy="114009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1204"/>
            <a:ext cx="4040188" cy="63813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69337"/>
            <a:ext cx="4040188" cy="394122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1204"/>
            <a:ext cx="4041775" cy="63813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69337"/>
            <a:ext cx="4041775" cy="394122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08D696BE-4169-4CA8-89E7-786EE9EC0717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14841806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0"/>
            <a:ext cx="7848600" cy="91281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8D55C011-3724-49DB-9647-EB67B4183F12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78527936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C99EA42E-95F1-4FC9-BEE0-3FDA42787B5D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630083262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2355"/>
            <a:ext cx="3008313" cy="115909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2355"/>
            <a:ext cx="5111750" cy="583821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1446"/>
            <a:ext cx="3008313" cy="46791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21283EA6-E06A-4F7F-A57E-F961112F1107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82176838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788377"/>
            <a:ext cx="5486400" cy="56529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1215"/>
            <a:ext cx="5486400" cy="41043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53671"/>
            <a:ext cx="5486400" cy="802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- </a:t>
            </a:r>
            <a:fld id="{8EFDAB15-F530-4A90-9096-C937BCE3870D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67984139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A2AA8"/>
            </a:gs>
            <a:gs pos="100000">
              <a:srgbClr val="13134E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3" descr="Slide template AGCM slid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0188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806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1193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altLang="it-IT"/>
              <a:t>- </a:t>
            </a:r>
            <a:fld id="{EE803B76-9257-45BB-89F7-C2F9A0FF7FC9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-</a:t>
            </a:r>
          </a:p>
        </p:txBody>
      </p:sp>
      <p:sp>
        <p:nvSpPr>
          <p:cNvPr id="1028" name="Rectangle 13"/>
          <p:cNvSpPr>
            <a:spLocks noChangeArrowheads="1"/>
          </p:cNvSpPr>
          <p:nvPr/>
        </p:nvSpPr>
        <p:spPr bwMode="auto">
          <a:xfrm>
            <a:off x="971550" y="6437313"/>
            <a:ext cx="15144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it-IT" altLang="it-IT" sz="1100" i="1" smtClean="0">
                <a:solidFill>
                  <a:schemeClr val="bg1"/>
                </a:solidFill>
              </a:rPr>
              <a:t>AGCM – Ufficio Studi</a:t>
            </a:r>
          </a:p>
        </p:txBody>
      </p:sp>
      <p:sp>
        <p:nvSpPr>
          <p:cNvPr id="1029" name="Rectangle 14"/>
          <p:cNvSpPr>
            <a:spLocks noChangeArrowheads="1"/>
          </p:cNvSpPr>
          <p:nvPr userDrawn="1"/>
        </p:nvSpPr>
        <p:spPr bwMode="auto">
          <a:xfrm>
            <a:off x="971550" y="6437313"/>
            <a:ext cx="15144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it-IT" altLang="it-IT" sz="1100" i="1" smtClean="0">
                <a:solidFill>
                  <a:schemeClr val="bg1"/>
                </a:solidFill>
              </a:rPr>
              <a:t>AGCM – Ufficio Studi</a:t>
            </a:r>
          </a:p>
        </p:txBody>
      </p:sp>
      <p:pic>
        <p:nvPicPr>
          <p:cNvPr id="1030" name="Immagine 4" descr="Slide template AGCM slide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0188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 spd="slow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1" descr="Slide template AGCM cov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0188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1409700"/>
            <a:ext cx="9144000" cy="3659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defTabSz="762000"/>
            <a:endParaRPr lang="it-IT" altLang="it-IT" dirty="0">
              <a:solidFill>
                <a:schemeClr val="bg1"/>
              </a:solidFill>
              <a:latin typeface="+mj-lt"/>
            </a:endParaRPr>
          </a:p>
          <a:p>
            <a:pPr defTabSz="762000"/>
            <a:endParaRPr lang="it-IT" altLang="it-IT" sz="3600" dirty="0">
              <a:solidFill>
                <a:schemeClr val="bg1"/>
              </a:solidFill>
              <a:latin typeface="+mj-lt"/>
            </a:endParaRPr>
          </a:p>
          <a:p>
            <a:pPr defTabSz="762000"/>
            <a:endParaRPr lang="it-IT" altLang="it-IT" sz="3600" dirty="0">
              <a:solidFill>
                <a:schemeClr val="bg1"/>
              </a:solidFill>
              <a:latin typeface="+mj-lt"/>
            </a:endParaRPr>
          </a:p>
          <a:p>
            <a:pPr algn="ctr" defTabSz="762000"/>
            <a:r>
              <a:rPr lang="it-IT" sz="3600" b="1" dirty="0" smtClean="0">
                <a:solidFill>
                  <a:schemeClr val="bg1"/>
                </a:solidFill>
                <a:latin typeface="+mj-lt"/>
              </a:rPr>
              <a:t>Concentrazione e Mercato in Materia di Trasporto</a:t>
            </a:r>
            <a:endParaRPr lang="it-IT" sz="3600" b="1" i="1" dirty="0" smtClean="0">
              <a:solidFill>
                <a:schemeClr val="bg1"/>
              </a:solidFill>
              <a:latin typeface="+mj-lt"/>
            </a:endParaRPr>
          </a:p>
          <a:p>
            <a:pPr algn="ctr" defTabSz="762000"/>
            <a:endParaRPr lang="it-IT" sz="2000" b="1" i="1" dirty="0" smtClean="0">
              <a:solidFill>
                <a:schemeClr val="bg1"/>
              </a:solidFill>
              <a:latin typeface="+mj-lt"/>
            </a:endParaRPr>
          </a:p>
          <a:p>
            <a:pPr algn="ctr" defTabSz="762000"/>
            <a:r>
              <a:rPr lang="it-IT" sz="2000" b="1" i="1" dirty="0" smtClean="0">
                <a:solidFill>
                  <a:schemeClr val="bg1"/>
                </a:solidFill>
                <a:latin typeface="+mj-lt"/>
              </a:rPr>
              <a:t>Andrea Pezzoli</a:t>
            </a:r>
            <a:endParaRPr lang="it-IT" altLang="it-IT" sz="2000" i="1" dirty="0">
              <a:solidFill>
                <a:schemeClr val="bg1"/>
              </a:solidFill>
              <a:latin typeface="+mj-lt"/>
            </a:endParaRPr>
          </a:p>
          <a:p>
            <a:pPr defTabSz="762000"/>
            <a:endParaRPr lang="it-IT" altLang="it-IT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3563938" y="5580063"/>
            <a:ext cx="5040312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endParaRPr lang="it-IT" altLang="it-IT" sz="1600" dirty="0">
              <a:solidFill>
                <a:schemeClr val="bg1"/>
              </a:solidFill>
              <a:latin typeface="+mj-lt"/>
            </a:endParaRPr>
          </a:p>
          <a:p>
            <a:pPr algn="ctr">
              <a:lnSpc>
                <a:spcPct val="80000"/>
              </a:lnSpc>
            </a:pPr>
            <a:r>
              <a:rPr lang="it-IT" altLang="it-IT" sz="1600" dirty="0" smtClean="0">
                <a:solidFill>
                  <a:schemeClr val="bg1"/>
                </a:solidFill>
                <a:latin typeface="+mj-lt"/>
              </a:rPr>
              <a:t>DEMETRA</a:t>
            </a:r>
          </a:p>
          <a:p>
            <a:pPr algn="ctr">
              <a:lnSpc>
                <a:spcPct val="80000"/>
              </a:lnSpc>
            </a:pPr>
            <a:r>
              <a:rPr lang="it-IT" altLang="it-IT" sz="1600" i="1" dirty="0" smtClean="0">
                <a:solidFill>
                  <a:schemeClr val="bg1"/>
                </a:solidFill>
                <a:latin typeface="+mj-lt"/>
              </a:rPr>
              <a:t>Il trasporto aereo a vent’anni dalla liberalizzazione</a:t>
            </a:r>
          </a:p>
          <a:p>
            <a:pPr algn="ctr">
              <a:lnSpc>
                <a:spcPct val="80000"/>
              </a:lnSpc>
            </a:pPr>
            <a:r>
              <a:rPr lang="it-IT" altLang="it-IT" sz="1600" dirty="0" smtClean="0">
                <a:solidFill>
                  <a:schemeClr val="bg1"/>
                </a:solidFill>
                <a:latin typeface="+mj-lt"/>
              </a:rPr>
              <a:t>3 dicembre 2018</a:t>
            </a:r>
            <a:endParaRPr lang="it-IT" altLang="it-IT" sz="1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145" y="1620069"/>
            <a:ext cx="8424862" cy="4497869"/>
          </a:xfrm>
        </p:spPr>
        <p:txBody>
          <a:bodyPr/>
          <a:lstStyle/>
          <a:p>
            <a:pPr marL="514350" indent="-514350" eaLnBrk="1" hangingPunct="1">
              <a:spcAft>
                <a:spcPts val="1200"/>
              </a:spcAft>
              <a:buFontTx/>
              <a:buAutoNum type="romanUcPeriod"/>
              <a:defRPr/>
            </a:pPr>
            <a:r>
              <a:rPr lang="it-IT" sz="36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L’Antitrust e il controllo delle concentrazioni</a:t>
            </a:r>
          </a:p>
          <a:p>
            <a:pPr marL="514350" indent="-514350" eaLnBrk="1" hangingPunct="1">
              <a:spcAft>
                <a:spcPts val="1200"/>
              </a:spcAft>
              <a:buFontTx/>
              <a:buAutoNum type="romanUcPeriod"/>
              <a:defRPr/>
            </a:pPr>
            <a:r>
              <a:rPr lang="it-IT" sz="36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25 anni di concentrazioni nei trasporti: uno sguardo al passato per capire il futuro (prossimo)</a:t>
            </a:r>
          </a:p>
          <a:p>
            <a:pPr marL="514350" indent="-514350" eaLnBrk="1" hangingPunct="1">
              <a:spcAft>
                <a:spcPts val="1200"/>
              </a:spcAft>
              <a:buFontTx/>
              <a:buAutoNum type="romanUcPeriod"/>
              <a:defRPr/>
            </a:pPr>
            <a:r>
              <a:rPr lang="it-IT" sz="36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Qualche conclusione</a:t>
            </a:r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20576" y="160338"/>
            <a:ext cx="9144000" cy="81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it-IT" altLang="it-IT" sz="3200" dirty="0" smtClean="0">
                <a:solidFill>
                  <a:schemeClr val="bg1"/>
                </a:solidFill>
                <a:latin typeface="+mj-lt"/>
              </a:rPr>
              <a:t>OUTLINE</a:t>
            </a:r>
            <a:endParaRPr lang="it-IT" altLang="it-IT" sz="32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6" name="Connettore 1 5"/>
          <p:cNvCxnSpPr/>
          <p:nvPr/>
        </p:nvCxnSpPr>
        <p:spPr bwMode="auto">
          <a:xfrm flipH="1">
            <a:off x="6659563" y="5868988"/>
            <a:ext cx="237648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818488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32037"/>
            <a:ext cx="8424862" cy="4968751"/>
          </a:xfrm>
        </p:spPr>
        <p:txBody>
          <a:bodyPr/>
          <a:lstStyle/>
          <a:p>
            <a:pPr marL="0" indent="0" eaLnBrk="1" hangingPunct="1">
              <a:spcAft>
                <a:spcPts val="1200"/>
              </a:spcAft>
              <a:buNone/>
              <a:defRPr/>
            </a:pPr>
            <a:r>
              <a:rPr lang="it-IT" sz="20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Obblighi di notifica 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(ex ante/ex post; soglie di fatturato/altri parametri)</a:t>
            </a:r>
          </a:p>
          <a:p>
            <a:pPr marL="0" indent="0" eaLnBrk="1" hangingPunct="1">
              <a:spcAft>
                <a:spcPts val="1200"/>
              </a:spcAft>
              <a:buNone/>
              <a:defRPr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Tempistica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 (30+45…i più «veloci»?!)</a:t>
            </a:r>
          </a:p>
          <a:p>
            <a:pPr marL="0" indent="0" eaLnBrk="1" hangingPunct="1">
              <a:spcAft>
                <a:spcPts val="1200"/>
              </a:spcAft>
              <a:buNone/>
              <a:defRPr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L’ effetto specifico 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(i.e. il valore aggiunto determinato dall’operazione)</a:t>
            </a:r>
          </a:p>
          <a:p>
            <a:pPr marL="0" indent="0" eaLnBrk="1" hangingPunct="1">
              <a:spcAft>
                <a:spcPts val="1200"/>
              </a:spcAft>
              <a:buNone/>
              <a:defRPr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Il test di dominanza 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(test obsoleto…a livello europeo c’è il SIEC)</a:t>
            </a:r>
          </a:p>
          <a:p>
            <a:pPr marL="0" indent="0" eaLnBrk="1" hangingPunct="1">
              <a:spcAft>
                <a:spcPts val="1200"/>
              </a:spcAft>
              <a:buNone/>
              <a:defRPr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L’</a:t>
            </a:r>
            <a:r>
              <a:rPr lang="it-IT" sz="2000" b="1" i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Efficiency</a:t>
            </a:r>
            <a:r>
              <a:rPr lang="it-IT" sz="2000" b="1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Defense</a:t>
            </a:r>
          </a:p>
          <a:p>
            <a:pPr marL="0" indent="0" eaLnBrk="1" hangingPunct="1">
              <a:spcAft>
                <a:spcPts val="1200"/>
              </a:spcAft>
              <a:buNone/>
              <a:defRPr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La </a:t>
            </a:r>
            <a:r>
              <a:rPr lang="it-IT" sz="2000" b="1" i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Failing</a:t>
            </a:r>
            <a:r>
              <a:rPr lang="it-IT" sz="2000" b="1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it-IT" sz="2000" b="1" i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Firm</a:t>
            </a:r>
            <a:r>
              <a:rPr lang="it-IT" sz="2000" b="1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 Defense </a:t>
            </a:r>
          </a:p>
          <a:p>
            <a:pPr marL="0" indent="0" eaLnBrk="1" hangingPunct="1">
              <a:spcAft>
                <a:spcPts val="1200"/>
              </a:spcAft>
              <a:buNone/>
              <a:defRPr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Le possibili decisioni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: autorizzazione; autorizzazione condizionata; il divieto</a:t>
            </a:r>
          </a:p>
          <a:p>
            <a:pPr marL="0" indent="0" eaLnBrk="1" hangingPunct="1">
              <a:spcAft>
                <a:spcPts val="1200"/>
              </a:spcAft>
              <a:buNone/>
              <a:defRPr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Le tipologie</a:t>
            </a: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: orizzontali, verticali; conglomerali</a:t>
            </a:r>
            <a:endParaRPr lang="it-IT" sz="20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indent="0" eaLnBrk="1" hangingPunct="1">
              <a:spcAft>
                <a:spcPts val="1200"/>
              </a:spcAft>
              <a:buNone/>
              <a:defRPr/>
            </a:pPr>
            <a:endParaRPr lang="it-IT" sz="2000" b="1" dirty="0" smtClean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20576" y="160338"/>
            <a:ext cx="9144000" cy="81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it-IT" altLang="it-IT" sz="3200" dirty="0" smtClean="0">
                <a:solidFill>
                  <a:schemeClr val="bg1"/>
                </a:solidFill>
                <a:latin typeface="+mj-lt"/>
              </a:rPr>
              <a:t>L’Antitrust e il Controllo delle Concentrazioni</a:t>
            </a:r>
            <a:endParaRPr lang="it-IT" altLang="it-IT" sz="32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6" name="Connettore 1 5"/>
          <p:cNvCxnSpPr/>
          <p:nvPr/>
        </p:nvCxnSpPr>
        <p:spPr bwMode="auto">
          <a:xfrm flipH="1">
            <a:off x="6659563" y="5868988"/>
            <a:ext cx="237648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216463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684213"/>
            <a:ext cx="8424862" cy="5472807"/>
          </a:xfrm>
        </p:spPr>
        <p:txBody>
          <a:bodyPr/>
          <a:lstStyle/>
          <a:p>
            <a:pPr marL="0" indent="0" algn="just" eaLnBrk="1" hangingPunct="1">
              <a:spcAft>
                <a:spcPts val="1200"/>
              </a:spcAft>
              <a:buNone/>
              <a:defRPr/>
            </a:pPr>
            <a:endParaRPr lang="it-IT" sz="2400" b="1" dirty="0" smtClean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indent="0" algn="just" eaLnBrk="1" hangingPunct="1">
              <a:spcAft>
                <a:spcPts val="1200"/>
              </a:spcAft>
              <a:buNone/>
              <a:defRPr/>
            </a:pPr>
            <a:endParaRPr lang="it-IT" sz="1800" b="1" dirty="0" smtClean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514350" indent="-514350" algn="just" eaLnBrk="1" hangingPunct="1">
              <a:spcAft>
                <a:spcPts val="1200"/>
              </a:spcAft>
              <a:buFontTx/>
              <a:buAutoNum type="romanUcPeriod"/>
              <a:defRPr/>
            </a:pPr>
            <a:endParaRPr lang="it-IT" sz="2000" b="1" i="1" dirty="0" smtClean="0">
              <a:solidFill>
                <a:srgbClr val="3235B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160338"/>
            <a:ext cx="9144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it-IT" altLang="it-IT" sz="3200" dirty="0" smtClean="0">
                <a:solidFill>
                  <a:schemeClr val="bg1"/>
                </a:solidFill>
                <a:latin typeface="+mj-lt"/>
              </a:rPr>
              <a:t>Uno sguardo al passato…</a:t>
            </a:r>
            <a:endParaRPr lang="it-IT" altLang="it-IT" sz="32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6" name="Connettore 1 5"/>
          <p:cNvCxnSpPr/>
          <p:nvPr/>
        </p:nvCxnSpPr>
        <p:spPr bwMode="auto">
          <a:xfrm flipH="1">
            <a:off x="6659563" y="5868988"/>
            <a:ext cx="237648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CasellaDiTesto 2"/>
          <p:cNvSpPr txBox="1"/>
          <p:nvPr/>
        </p:nvSpPr>
        <p:spPr>
          <a:xfrm>
            <a:off x="364399" y="1476053"/>
            <a:ext cx="8136904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C804 – Alitalia/</a:t>
            </a:r>
            <a:r>
              <a:rPr lang="it-IT" sz="1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Malev</a:t>
            </a:r>
            <a:endParaRPr lang="it-IT" sz="1800" b="1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0000" algn="just">
              <a:lnSpc>
                <a:spcPct val="150000"/>
              </a:lnSpc>
            </a:pPr>
            <a:r>
              <a:rPr lang="it-IT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it-IT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utorizzata con condizioni (14 aprile 1993)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3">
                    <a:lumMod val="75000"/>
                  </a:schemeClr>
                </a:solidFill>
              </a:rPr>
              <a:t>C1159 – Ferrovie dello Stato/</a:t>
            </a:r>
            <a:r>
              <a:rPr lang="it-IT" sz="1800" b="1" dirty="0" err="1" smtClean="0">
                <a:solidFill>
                  <a:schemeClr val="accent3">
                    <a:lumMod val="75000"/>
                  </a:schemeClr>
                </a:solidFill>
              </a:rPr>
              <a:t>Sogin</a:t>
            </a:r>
            <a:endParaRPr lang="it-IT" sz="1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60000" algn="just">
              <a:lnSpc>
                <a:spcPct val="150000"/>
              </a:lnSpc>
            </a:pPr>
            <a:r>
              <a:rPr lang="it-IT" sz="1800" b="1" dirty="0" smtClean="0">
                <a:solidFill>
                  <a:srgbClr val="C00000"/>
                </a:solidFill>
              </a:rPr>
              <a:t>Autorizzata con condizioni (20 dicembre 1993)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3">
                    <a:lumMod val="75000"/>
                  </a:schemeClr>
                </a:solidFill>
              </a:rPr>
              <a:t>C3818 – Edizione Holding/Autostrade-concessioni e costruzioni Autostrade</a:t>
            </a:r>
          </a:p>
          <a:p>
            <a:pPr marL="360000" algn="just">
              <a:lnSpc>
                <a:spcPct val="150000"/>
              </a:lnSpc>
            </a:pPr>
            <a:r>
              <a:rPr lang="it-IT" sz="1800" b="1" dirty="0">
                <a:solidFill>
                  <a:srgbClr val="C00000"/>
                </a:solidFill>
              </a:rPr>
              <a:t>A</a:t>
            </a:r>
            <a:r>
              <a:rPr lang="it-IT" sz="1800" b="1" dirty="0" smtClean="0">
                <a:solidFill>
                  <a:srgbClr val="C00000"/>
                </a:solidFill>
              </a:rPr>
              <a:t>utorizzata con condizioni (2 marzo 2000)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3">
                    <a:lumMod val="75000"/>
                  </a:schemeClr>
                </a:solidFill>
              </a:rPr>
              <a:t>C3818B – Edizione </a:t>
            </a:r>
            <a:r>
              <a:rPr lang="it-IT" sz="1800" b="1" dirty="0">
                <a:solidFill>
                  <a:schemeClr val="accent3">
                    <a:lumMod val="75000"/>
                  </a:schemeClr>
                </a:solidFill>
              </a:rPr>
              <a:t>Holding/Autostrade-concessioni e costruzioni </a:t>
            </a:r>
            <a:r>
              <a:rPr lang="it-IT" sz="1800" b="1" dirty="0" smtClean="0">
                <a:solidFill>
                  <a:schemeClr val="accent3">
                    <a:lumMod val="75000"/>
                  </a:schemeClr>
                </a:solidFill>
              </a:rPr>
              <a:t>Autostrade</a:t>
            </a:r>
          </a:p>
          <a:p>
            <a:pPr marL="360000" algn="just">
              <a:lnSpc>
                <a:spcPct val="150000"/>
              </a:lnSpc>
            </a:pPr>
            <a:r>
              <a:rPr lang="it-IT" sz="1800" b="1" dirty="0" smtClean="0">
                <a:solidFill>
                  <a:srgbClr val="C00000"/>
                </a:solidFill>
              </a:rPr>
              <a:t>Inottemperanza alla diffida/divieto di concentrazione-non applicabilità della legge (13 settembre 2001)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684213"/>
            <a:ext cx="8424862" cy="5472807"/>
          </a:xfrm>
        </p:spPr>
        <p:txBody>
          <a:bodyPr/>
          <a:lstStyle/>
          <a:p>
            <a:pPr marL="0" indent="0" algn="just" eaLnBrk="1" hangingPunct="1">
              <a:spcAft>
                <a:spcPts val="1200"/>
              </a:spcAft>
              <a:buNone/>
              <a:defRPr/>
            </a:pPr>
            <a:endParaRPr lang="it-IT" sz="2400" b="1" dirty="0" smtClean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indent="0" algn="just" eaLnBrk="1" hangingPunct="1">
              <a:spcAft>
                <a:spcPts val="1200"/>
              </a:spcAft>
              <a:buNone/>
              <a:defRPr/>
            </a:pPr>
            <a:endParaRPr lang="it-IT" sz="1800" b="1" dirty="0" smtClean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514350" indent="-514350" algn="just" eaLnBrk="1" hangingPunct="1">
              <a:spcAft>
                <a:spcPts val="1200"/>
              </a:spcAft>
              <a:buFontTx/>
              <a:buAutoNum type="romanUcPeriod"/>
              <a:defRPr/>
            </a:pPr>
            <a:endParaRPr lang="it-IT" sz="2000" b="1" i="1" dirty="0" smtClean="0">
              <a:solidFill>
                <a:srgbClr val="3235B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160338"/>
            <a:ext cx="9144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it-IT" altLang="it-IT" sz="3200" dirty="0" smtClean="0">
                <a:solidFill>
                  <a:schemeClr val="bg1"/>
                </a:solidFill>
                <a:latin typeface="+mj-lt"/>
              </a:rPr>
              <a:t>Uno sguardo al passato…</a:t>
            </a:r>
            <a:endParaRPr lang="it-IT" altLang="it-IT" sz="32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6" name="Connettore 1 5"/>
          <p:cNvCxnSpPr/>
          <p:nvPr/>
        </p:nvCxnSpPr>
        <p:spPr bwMode="auto">
          <a:xfrm flipH="1">
            <a:off x="6659563" y="5868988"/>
            <a:ext cx="237648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CasellaDiTesto 2"/>
          <p:cNvSpPr txBox="1"/>
          <p:nvPr/>
        </p:nvSpPr>
        <p:spPr>
          <a:xfrm>
            <a:off x="395536" y="1260029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600" b="1" dirty="0">
                <a:solidFill>
                  <a:schemeClr val="accent3">
                    <a:lumMod val="75000"/>
                  </a:schemeClr>
                </a:solidFill>
              </a:rPr>
              <a:t>C5023 – SITA/Viaggi e turismo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</a:rPr>
              <a:t>Marozzi</a:t>
            </a:r>
          </a:p>
          <a:p>
            <a:pPr marL="360000" algn="just">
              <a:lnSpc>
                <a:spcPct val="150000"/>
              </a:lnSpc>
            </a:pPr>
            <a:r>
              <a:rPr lang="it-IT" sz="1600" b="1" dirty="0">
                <a:solidFill>
                  <a:srgbClr val="C00000"/>
                </a:solidFill>
              </a:rPr>
              <a:t>V</a:t>
            </a:r>
            <a:r>
              <a:rPr lang="it-IT" sz="1600" b="1" dirty="0" smtClean="0">
                <a:solidFill>
                  <a:srgbClr val="C00000"/>
                </a:solidFill>
              </a:rPr>
              <a:t>ietata </a:t>
            </a:r>
            <a:r>
              <a:rPr lang="it-IT" sz="1600" b="1" dirty="0">
                <a:solidFill>
                  <a:srgbClr val="C00000"/>
                </a:solidFill>
              </a:rPr>
              <a:t>(11 luglio 2002)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600" b="1" dirty="0">
                <a:solidFill>
                  <a:schemeClr val="accent3">
                    <a:lumMod val="75000"/>
                  </a:schemeClr>
                </a:solidFill>
              </a:rPr>
              <a:t>C7667 –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</a:rPr>
              <a:t>Alitalia/Volare</a:t>
            </a:r>
          </a:p>
          <a:p>
            <a:pPr marL="360000" algn="just">
              <a:lnSpc>
                <a:spcPct val="150000"/>
              </a:lnSpc>
            </a:pPr>
            <a:r>
              <a:rPr lang="it-IT" sz="1600" b="1" dirty="0">
                <a:solidFill>
                  <a:srgbClr val="C00000"/>
                </a:solidFill>
              </a:rPr>
              <a:t>A</a:t>
            </a:r>
            <a:r>
              <a:rPr lang="it-IT" sz="1600" b="1" dirty="0" smtClean="0">
                <a:solidFill>
                  <a:srgbClr val="C00000"/>
                </a:solidFill>
              </a:rPr>
              <a:t>utorizzata </a:t>
            </a:r>
            <a:r>
              <a:rPr lang="it-IT" sz="1600" b="1" dirty="0">
                <a:solidFill>
                  <a:srgbClr val="C00000"/>
                </a:solidFill>
              </a:rPr>
              <a:t>con condizioni (5 luglio 2006)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600" b="1" dirty="0">
                <a:solidFill>
                  <a:schemeClr val="accent3">
                    <a:lumMod val="75000"/>
                  </a:schemeClr>
                </a:solidFill>
              </a:rPr>
              <a:t>C7667B –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</a:rPr>
              <a:t>Alitalia/Volare</a:t>
            </a:r>
          </a:p>
          <a:p>
            <a:pPr marL="360000" algn="just">
              <a:lnSpc>
                <a:spcPct val="150000"/>
              </a:lnSpc>
            </a:pPr>
            <a:r>
              <a:rPr lang="it-IT" sz="1600" b="1" dirty="0">
                <a:solidFill>
                  <a:srgbClr val="C00000"/>
                </a:solidFill>
              </a:rPr>
              <a:t>M</a:t>
            </a:r>
            <a:r>
              <a:rPr lang="it-IT" sz="1600" b="1" dirty="0" smtClean="0">
                <a:solidFill>
                  <a:srgbClr val="C00000"/>
                </a:solidFill>
              </a:rPr>
              <a:t>odifica </a:t>
            </a:r>
            <a:r>
              <a:rPr lang="it-IT" sz="1600" b="1" dirty="0">
                <a:solidFill>
                  <a:srgbClr val="C00000"/>
                </a:solidFill>
              </a:rPr>
              <a:t>delle misure precedentemente imposte (25 giugno 2008</a:t>
            </a:r>
            <a:r>
              <a:rPr lang="it-IT" sz="1600" b="1" dirty="0" smtClean="0">
                <a:solidFill>
                  <a:srgbClr val="C00000"/>
                </a:solidFill>
              </a:rPr>
              <a:t>)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600" b="1" dirty="0">
                <a:solidFill>
                  <a:schemeClr val="accent3">
                    <a:lumMod val="75000"/>
                  </a:schemeClr>
                </a:solidFill>
              </a:rPr>
              <a:t>C9812 – Compagnia aerea italiana/Alitalia linee aeree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</a:rPr>
              <a:t>italiane-Airone</a:t>
            </a:r>
          </a:p>
          <a:p>
            <a:pPr marL="360000" algn="just">
              <a:lnSpc>
                <a:spcPct val="150000"/>
              </a:lnSpc>
            </a:pPr>
            <a:r>
              <a:rPr lang="it-IT" sz="1600" b="1" dirty="0">
                <a:solidFill>
                  <a:srgbClr val="C00000"/>
                </a:solidFill>
              </a:rPr>
              <a:t>P</a:t>
            </a:r>
            <a:r>
              <a:rPr lang="it-IT" sz="1600" b="1" dirty="0" smtClean="0">
                <a:solidFill>
                  <a:srgbClr val="C00000"/>
                </a:solidFill>
              </a:rPr>
              <a:t>rescrizione </a:t>
            </a:r>
            <a:r>
              <a:rPr lang="it-IT" sz="1600" b="1" dirty="0">
                <a:solidFill>
                  <a:srgbClr val="C00000"/>
                </a:solidFill>
              </a:rPr>
              <a:t>misure comportamentali, </a:t>
            </a:r>
            <a:r>
              <a:rPr lang="it-IT" sz="1600" b="1" dirty="0" err="1">
                <a:solidFill>
                  <a:srgbClr val="C00000"/>
                </a:solidFill>
              </a:rPr>
              <a:t>d.l.</a:t>
            </a:r>
            <a:r>
              <a:rPr lang="it-IT" sz="1600" b="1" dirty="0">
                <a:solidFill>
                  <a:srgbClr val="C00000"/>
                </a:solidFill>
              </a:rPr>
              <a:t> 134/2008 (3 dicembre 2008)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600" b="1" dirty="0">
                <a:solidFill>
                  <a:schemeClr val="accent3">
                    <a:lumMod val="75000"/>
                  </a:schemeClr>
                </a:solidFill>
              </a:rPr>
              <a:t>C9812B – Monitoraggio post-concentrazione-Compagnia aerea italiana/Alitalia linee aeree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</a:rPr>
              <a:t>italiane-Airone</a:t>
            </a:r>
          </a:p>
          <a:p>
            <a:pPr marL="360000" algn="just">
              <a:lnSpc>
                <a:spcPct val="150000"/>
              </a:lnSpc>
            </a:pPr>
            <a:r>
              <a:rPr lang="it-IT" sz="1600" b="1" dirty="0">
                <a:solidFill>
                  <a:srgbClr val="C00000"/>
                </a:solidFill>
              </a:rPr>
              <a:t>P</a:t>
            </a:r>
            <a:r>
              <a:rPr lang="it-IT" sz="1600" b="1" dirty="0" smtClean="0">
                <a:solidFill>
                  <a:srgbClr val="C00000"/>
                </a:solidFill>
              </a:rPr>
              <a:t>rescrizione </a:t>
            </a:r>
            <a:r>
              <a:rPr lang="it-IT" sz="1600" b="1" dirty="0">
                <a:solidFill>
                  <a:srgbClr val="C00000"/>
                </a:solidFill>
              </a:rPr>
              <a:t>misure comportamentali, </a:t>
            </a:r>
            <a:r>
              <a:rPr lang="it-IT" sz="1600" b="1" dirty="0" err="1">
                <a:solidFill>
                  <a:srgbClr val="C00000"/>
                </a:solidFill>
              </a:rPr>
              <a:t>d.l.</a:t>
            </a:r>
            <a:r>
              <a:rPr lang="it-IT" sz="1600" b="1" dirty="0">
                <a:solidFill>
                  <a:srgbClr val="C00000"/>
                </a:solidFill>
              </a:rPr>
              <a:t> 134/2008 (11 aprile 2012</a:t>
            </a:r>
            <a:r>
              <a:rPr lang="it-IT" sz="1600" b="1" dirty="0" smtClean="0">
                <a:solidFill>
                  <a:srgbClr val="C00000"/>
                </a:solidFill>
              </a:rPr>
              <a:t>)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600" b="1" dirty="0">
                <a:solidFill>
                  <a:schemeClr val="accent3">
                    <a:lumMod val="75000"/>
                  </a:schemeClr>
                </a:solidFill>
              </a:rPr>
              <a:t>C11608 – Alitalia-Compagnia aerea </a:t>
            </a:r>
            <a:r>
              <a:rPr lang="it-IT" sz="1600" b="1" dirty="0" smtClean="0">
                <a:solidFill>
                  <a:schemeClr val="accent3">
                    <a:lumMod val="75000"/>
                  </a:schemeClr>
                </a:solidFill>
              </a:rPr>
              <a:t>italiana/Ramo </a:t>
            </a:r>
            <a:r>
              <a:rPr lang="it-IT" sz="1600" b="1" dirty="0">
                <a:solidFill>
                  <a:schemeClr val="accent3">
                    <a:lumMod val="75000"/>
                  </a:schemeClr>
                </a:solidFill>
              </a:rPr>
              <a:t>di azienda di Wind Jet (</a:t>
            </a:r>
            <a:r>
              <a:rPr lang="it-IT" sz="1600" b="1" dirty="0" err="1">
                <a:solidFill>
                  <a:schemeClr val="accent3">
                    <a:lumMod val="75000"/>
                  </a:schemeClr>
                </a:solidFill>
              </a:rPr>
              <a:t>newco</a:t>
            </a:r>
            <a:r>
              <a:rPr lang="it-IT" sz="1600" b="1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marL="360000" algn="just">
              <a:lnSpc>
                <a:spcPct val="150000"/>
              </a:lnSpc>
            </a:pPr>
            <a:r>
              <a:rPr lang="it-IT" sz="1600" b="1" dirty="0">
                <a:solidFill>
                  <a:srgbClr val="C00000"/>
                </a:solidFill>
              </a:rPr>
              <a:t>Autorizzata con condizioni (13 luglio 2012</a:t>
            </a:r>
            <a:r>
              <a:rPr lang="it-IT" sz="1600" b="1" dirty="0" smtClean="0">
                <a:solidFill>
                  <a:srgbClr val="C00000"/>
                </a:solidFill>
              </a:rPr>
              <a:t>)</a:t>
            </a:r>
            <a:endParaRPr lang="it-IT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9404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684213"/>
            <a:ext cx="8568952" cy="5472807"/>
          </a:xfrm>
        </p:spPr>
        <p:txBody>
          <a:bodyPr/>
          <a:lstStyle/>
          <a:p>
            <a:pPr marL="0" indent="0" algn="just" eaLnBrk="1" hangingPunct="1">
              <a:spcAft>
                <a:spcPts val="1200"/>
              </a:spcAft>
              <a:buNone/>
              <a:defRPr/>
            </a:pPr>
            <a:endParaRPr lang="it-IT" sz="2400" b="1" dirty="0" smtClean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indent="0" algn="just" eaLnBrk="1" hangingPunct="1">
              <a:spcAft>
                <a:spcPts val="1200"/>
              </a:spcAft>
              <a:buNone/>
              <a:defRPr/>
            </a:pPr>
            <a:endParaRPr lang="it-IT" sz="1800" b="1" dirty="0" smtClean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514350" indent="-514350" algn="just" eaLnBrk="1" hangingPunct="1">
              <a:spcAft>
                <a:spcPts val="1200"/>
              </a:spcAft>
              <a:buFontTx/>
              <a:buAutoNum type="romanUcPeriod"/>
              <a:defRPr/>
            </a:pPr>
            <a:endParaRPr lang="it-IT" sz="2000" b="1" i="1" dirty="0" smtClean="0">
              <a:solidFill>
                <a:srgbClr val="3235B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160338"/>
            <a:ext cx="9144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it-IT" altLang="it-IT" sz="3200" dirty="0" smtClean="0">
                <a:solidFill>
                  <a:schemeClr val="bg1"/>
                </a:solidFill>
                <a:latin typeface="+mj-lt"/>
              </a:rPr>
              <a:t>Uno sguardo </a:t>
            </a:r>
            <a:r>
              <a:rPr lang="it-IT" altLang="it-IT" sz="3200" smtClean="0">
                <a:solidFill>
                  <a:schemeClr val="bg1"/>
                </a:solidFill>
                <a:latin typeface="+mj-lt"/>
              </a:rPr>
              <a:t>al passato…</a:t>
            </a:r>
            <a:endParaRPr lang="it-IT" altLang="it-IT" sz="32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6" name="Connettore 1 5"/>
          <p:cNvCxnSpPr/>
          <p:nvPr/>
        </p:nvCxnSpPr>
        <p:spPr bwMode="auto">
          <a:xfrm flipH="1">
            <a:off x="6659563" y="5868988"/>
            <a:ext cx="237648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CasellaDiTesto 2"/>
          <p:cNvSpPr txBox="1"/>
          <p:nvPr/>
        </p:nvSpPr>
        <p:spPr>
          <a:xfrm>
            <a:off x="467544" y="1404045"/>
            <a:ext cx="8064896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3">
                    <a:lumMod val="75000"/>
                  </a:schemeClr>
                </a:solidFill>
              </a:rPr>
              <a:t>C11072 – Moby/</a:t>
            </a:r>
            <a:r>
              <a:rPr lang="it-IT" sz="1800" b="1" dirty="0" err="1" smtClean="0">
                <a:solidFill>
                  <a:schemeClr val="accent3">
                    <a:lumMod val="75000"/>
                  </a:schemeClr>
                </a:solidFill>
              </a:rPr>
              <a:t>Toremar</a:t>
            </a:r>
            <a:r>
              <a:rPr lang="it-IT" sz="1800" b="1" dirty="0" smtClean="0">
                <a:solidFill>
                  <a:schemeClr val="accent3">
                    <a:lumMod val="75000"/>
                  </a:schemeClr>
                </a:solidFill>
              </a:rPr>
              <a:t>-Toscana Regionale Marittima</a:t>
            </a:r>
          </a:p>
          <a:p>
            <a:pPr marL="360000" algn="just">
              <a:lnSpc>
                <a:spcPct val="150000"/>
              </a:lnSpc>
            </a:pPr>
            <a:r>
              <a:rPr lang="it-IT" sz="1800" b="1" dirty="0">
                <a:solidFill>
                  <a:srgbClr val="C00000"/>
                </a:solidFill>
              </a:rPr>
              <a:t>A</a:t>
            </a:r>
            <a:r>
              <a:rPr lang="it-IT" sz="1800" b="1" dirty="0" smtClean="0">
                <a:solidFill>
                  <a:srgbClr val="C00000"/>
                </a:solidFill>
              </a:rPr>
              <a:t>utorizzata con condizioni (19 luglio 2011)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3">
                    <a:lumMod val="75000"/>
                  </a:schemeClr>
                </a:solidFill>
              </a:rPr>
              <a:t>C11072B – Moby/</a:t>
            </a:r>
            <a:r>
              <a:rPr lang="it-IT" sz="1800" b="1" dirty="0" err="1" smtClean="0">
                <a:solidFill>
                  <a:schemeClr val="accent3">
                    <a:lumMod val="75000"/>
                  </a:schemeClr>
                </a:solidFill>
              </a:rPr>
              <a:t>Toremar</a:t>
            </a:r>
            <a:endParaRPr lang="it-IT" sz="1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60000" algn="just">
              <a:lnSpc>
                <a:spcPct val="150000"/>
              </a:lnSpc>
            </a:pPr>
            <a:r>
              <a:rPr lang="it-IT" sz="1800" b="1" dirty="0">
                <a:solidFill>
                  <a:srgbClr val="C00000"/>
                </a:solidFill>
              </a:rPr>
              <a:t>I</a:t>
            </a:r>
            <a:r>
              <a:rPr lang="it-IT" sz="1800" b="1" dirty="0" smtClean="0">
                <a:solidFill>
                  <a:srgbClr val="C00000"/>
                </a:solidFill>
              </a:rPr>
              <a:t>nottemperanza alla diffida/divieto di concentrazione-sanzione</a:t>
            </a:r>
            <a:r>
              <a:rPr lang="it-IT" sz="1800" b="1" dirty="0">
                <a:solidFill>
                  <a:srgbClr val="C00000"/>
                </a:solidFill>
              </a:rPr>
              <a:t> </a:t>
            </a:r>
            <a:r>
              <a:rPr lang="it-IT" sz="1800" b="1" dirty="0" smtClean="0">
                <a:solidFill>
                  <a:srgbClr val="C00000"/>
                </a:solidFill>
              </a:rPr>
              <a:t>(19 aprile 2016)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3">
                    <a:lumMod val="75000"/>
                  </a:schemeClr>
                </a:solidFill>
              </a:rPr>
              <a:t>C11613 – Compagnia Italiana di Navigazione/Ramo di azienda di Tirrenia Navigazione</a:t>
            </a:r>
          </a:p>
          <a:p>
            <a:pPr marL="360000" algn="just">
              <a:lnSpc>
                <a:spcPct val="150000"/>
              </a:lnSpc>
            </a:pPr>
            <a:r>
              <a:rPr lang="it-IT" sz="1800" b="1" dirty="0" smtClean="0">
                <a:solidFill>
                  <a:srgbClr val="C00000"/>
                </a:solidFill>
              </a:rPr>
              <a:t>Autorizzata con condizioni (21 giugno 2012)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800" b="1" dirty="0" smtClean="0">
                <a:solidFill>
                  <a:schemeClr val="accent3">
                    <a:lumMod val="75000"/>
                  </a:schemeClr>
                </a:solidFill>
              </a:rPr>
              <a:t>C12005 – Onorato partecipazioni/</a:t>
            </a:r>
            <a:r>
              <a:rPr lang="it-IT" sz="1800" b="1" dirty="0" err="1" smtClean="0">
                <a:solidFill>
                  <a:schemeClr val="accent3">
                    <a:lumMod val="75000"/>
                  </a:schemeClr>
                </a:solidFill>
              </a:rPr>
              <a:t>newco</a:t>
            </a:r>
            <a:r>
              <a:rPr lang="it-IT" sz="1800" b="1" dirty="0" smtClean="0">
                <a:solidFill>
                  <a:schemeClr val="accent3">
                    <a:lumMod val="75000"/>
                  </a:schemeClr>
                </a:solidFill>
              </a:rPr>
              <a:t>/Moby-Compagnia Italiana di Navigazione</a:t>
            </a:r>
          </a:p>
          <a:p>
            <a:pPr marL="324000" algn="just">
              <a:lnSpc>
                <a:spcPct val="150000"/>
              </a:lnSpc>
            </a:pPr>
            <a:r>
              <a:rPr lang="it-IT" sz="1800" b="1" dirty="0" smtClean="0">
                <a:solidFill>
                  <a:srgbClr val="C00000"/>
                </a:solidFill>
              </a:rPr>
              <a:t>Autorizzata con condizioni (10 dicembre 2015)</a:t>
            </a:r>
            <a:endParaRPr lang="it-IT" sz="20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426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:\Progetto-senza-titolo-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52317"/>
            <a:ext cx="3383868" cy="225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548" y="1692077"/>
            <a:ext cx="7488832" cy="2304256"/>
          </a:xfrm>
        </p:spPr>
        <p:txBody>
          <a:bodyPr/>
          <a:lstStyle/>
          <a:p>
            <a:pPr marL="0" indent="0" algn="ctr" eaLnBrk="1" hangingPunct="1">
              <a:spcAft>
                <a:spcPts val="1200"/>
              </a:spcAft>
              <a:buNone/>
              <a:defRPr/>
            </a:pPr>
            <a:r>
              <a:rPr lang="it-IT" sz="5400" b="1" i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E adesso?</a:t>
            </a:r>
          </a:p>
          <a:p>
            <a:pPr marL="0" indent="0" algn="ctr" eaLnBrk="1" hangingPunct="1">
              <a:spcAft>
                <a:spcPts val="1200"/>
              </a:spcAft>
              <a:buNone/>
              <a:defRPr/>
            </a:pPr>
            <a:r>
              <a:rPr lang="it-IT" sz="5400" b="1" i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Alitalia FS?</a:t>
            </a:r>
            <a:endParaRPr lang="it-IT" sz="2400" b="1" dirty="0" smtClean="0">
              <a:solidFill>
                <a:srgbClr val="3235B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160338"/>
            <a:ext cx="9144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it-IT" altLang="it-IT" sz="3200" dirty="0" smtClean="0">
                <a:solidFill>
                  <a:schemeClr val="bg1"/>
                </a:solidFill>
                <a:latin typeface="+mj-lt"/>
              </a:rPr>
              <a:t>…per accennare al futuro (prossimo?)</a:t>
            </a:r>
            <a:endParaRPr lang="it-IT" altLang="it-IT" sz="32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6" name="Connettore 1 5"/>
          <p:cNvCxnSpPr/>
          <p:nvPr/>
        </p:nvCxnSpPr>
        <p:spPr bwMode="auto">
          <a:xfrm flipH="1">
            <a:off x="6659563" y="5868988"/>
            <a:ext cx="237648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7" name="Picture 3" descr="U:\Logo_Ferrovie_dello_Stato_Italian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356373"/>
            <a:ext cx="3191635" cy="917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4967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DIZIONE FINA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UDIZIONE FINA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UDIZIONE FINA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DIZIONE FINA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DIZIONE FINA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DIZIONE FINA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DIZIONE FINA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UDIZIONE FINA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16100</TotalTime>
  <Pages>39</Pages>
  <Words>371</Words>
  <Application>Microsoft Office PowerPoint</Application>
  <PresentationFormat>Personalizzato</PresentationFormat>
  <Paragraphs>60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AUDIZIONE FINALE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agcm</dc:creator>
  <cp:lastModifiedBy>Andrea PEZZOLI</cp:lastModifiedBy>
  <cp:revision>2162</cp:revision>
  <cp:lastPrinted>2018-11-30T09:58:43Z</cp:lastPrinted>
  <dcterms:created xsi:type="dcterms:W3CDTF">2001-11-14T15:10:32Z</dcterms:created>
  <dcterms:modified xsi:type="dcterms:W3CDTF">2018-11-30T14:04:01Z</dcterms:modified>
</cp:coreProperties>
</file>