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1" r:id="rId6"/>
    <p:sldId id="262" r:id="rId7"/>
    <p:sldId id="263" r:id="rId8"/>
    <p:sldId id="264" r:id="rId9"/>
    <p:sldId id="265"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36EEEFF-5E52-4977-A852-726B112284C1}" type="datetimeFigureOut">
              <a:rPr lang="it-IT" smtClean="0"/>
              <a:pPr/>
              <a:t>04/12/2018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94DAFC-2CA5-46D3-BB05-1952BCAA43E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EEEFF-5E52-4977-A852-726B112284C1}" type="datetimeFigureOut">
              <a:rPr lang="it-IT" smtClean="0"/>
              <a:pPr/>
              <a:t>04/12/2018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4DAFC-2CA5-46D3-BB05-1952BCAA43E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google.com/imgres?imgurl=http://upload.wikimedia.org/wikipedia/it/thumb/5/55/Logo_Universit%C3%A0_di_Udine.svg/483px-Logo_Universit%C3%A0_di_Udine.svg.png&amp;imgrefurl=http://it.wikipedia.org/wiki/File:Logo_Universit%C3%A0_di_Udine.svg&amp;h=480&amp;w=483&amp;sz=58&amp;tbnid=-0W294zQD_jPmM:&amp;tbnh=90&amp;tbnw=91&amp;zoom=1&amp;usg=__aIa9TLnbwtLH-a8NChCbdLJ0E9g=&amp;docid=vQKDUZ_ygIwgLM&amp;hl=en&amp;sa=X&amp;ei=odjeUeiUBcOvPNKvgeAN&amp;ved=0CDMQ9QEwAQ&amp;dur=156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2636912"/>
            <a:ext cx="7772400" cy="2664296"/>
          </a:xfrm>
        </p:spPr>
        <p:txBody>
          <a:bodyPr>
            <a:noAutofit/>
          </a:bodyPr>
          <a:lstStyle/>
          <a:p>
            <a:r>
              <a:rPr lang="it-IT" i="1" dirty="0" smtClean="0"/>
              <a:t>Gli “accordi di sito” contro il dumping in ambito aeroportuale</a:t>
            </a:r>
            <a:endParaRPr lang="it-IT" i="1" dirty="0"/>
          </a:p>
        </p:txBody>
      </p:sp>
      <p:pic>
        <p:nvPicPr>
          <p:cNvPr id="3" name="Picture 2" descr="ENAC - Ente Nazionale per l'Aviazione Civile"/>
          <p:cNvPicPr>
            <a:picLocks noChangeAspect="1" noChangeArrowheads="1"/>
          </p:cNvPicPr>
          <p:nvPr/>
        </p:nvPicPr>
        <p:blipFill>
          <a:blip r:embed="rId2" cstate="print"/>
          <a:srcRect/>
          <a:stretch>
            <a:fillRect/>
          </a:stretch>
        </p:blipFill>
        <p:spPr bwMode="auto">
          <a:xfrm>
            <a:off x="3143240" y="0"/>
            <a:ext cx="2771800" cy="1374056"/>
          </a:xfrm>
          <a:prstGeom prst="rect">
            <a:avLst/>
          </a:prstGeom>
          <a:noFill/>
        </p:spPr>
      </p:pic>
      <p:sp>
        <p:nvSpPr>
          <p:cNvPr id="4" name="CasellaDiTesto 3"/>
          <p:cNvSpPr txBox="1"/>
          <p:nvPr/>
        </p:nvSpPr>
        <p:spPr>
          <a:xfrm>
            <a:off x="428596" y="5643578"/>
            <a:ext cx="8429684" cy="1446550"/>
          </a:xfrm>
          <a:prstGeom prst="rect">
            <a:avLst/>
          </a:prstGeom>
          <a:noFill/>
        </p:spPr>
        <p:txBody>
          <a:bodyPr wrap="square" rtlCol="0">
            <a:spAutoFit/>
          </a:bodyPr>
          <a:lstStyle/>
          <a:p>
            <a:pPr algn="ctr"/>
            <a:r>
              <a:rPr lang="it-IT" sz="1600" dirty="0" smtClean="0">
                <a:effectLst>
                  <a:outerShdw blurRad="50800" dist="38100" dir="2700000" algn="tl" rotWithShape="0">
                    <a:prstClr val="black">
                      <a:alpha val="40000"/>
                    </a:prstClr>
                  </a:outerShdw>
                </a:effectLst>
              </a:rPr>
              <a:t>Prof. Avv. Marco Di Giugno </a:t>
            </a:r>
            <a:r>
              <a:rPr lang="it-IT" sz="1600" dirty="0" err="1" smtClean="0">
                <a:effectLst>
                  <a:outerShdw blurRad="50800" dist="38100" dir="2700000" algn="tl" rotWithShape="0">
                    <a:prstClr val="black">
                      <a:alpha val="40000"/>
                    </a:prstClr>
                  </a:outerShdw>
                </a:effectLst>
              </a:rPr>
              <a:t>Ph.D.</a:t>
            </a:r>
            <a:endParaRPr lang="it-IT" sz="1600" dirty="0" smtClean="0">
              <a:effectLst>
                <a:outerShdw blurRad="50800" dist="38100" dir="2700000" algn="tl" rotWithShape="0">
                  <a:prstClr val="black">
                    <a:alpha val="40000"/>
                  </a:prstClr>
                </a:outerShdw>
              </a:effectLst>
            </a:endParaRPr>
          </a:p>
          <a:p>
            <a:pPr algn="ctr"/>
            <a:r>
              <a:rPr lang="it-IT" sz="1600" dirty="0" smtClean="0">
                <a:effectLst>
                  <a:outerShdw blurRad="50800" dist="38100" dir="2700000" algn="tl" rotWithShape="0">
                    <a:prstClr val="black">
                      <a:alpha val="40000"/>
                    </a:prstClr>
                  </a:outerShdw>
                </a:effectLst>
              </a:rPr>
              <a:t>Direttore Aeroportuale Sardegna</a:t>
            </a:r>
          </a:p>
          <a:p>
            <a:pPr algn="ctr"/>
            <a:r>
              <a:rPr lang="it-IT" sz="1600" dirty="0" smtClean="0">
                <a:effectLst>
                  <a:outerShdw blurRad="50800" dist="38100" dir="2700000" algn="tl" rotWithShape="0">
                    <a:prstClr val="black">
                      <a:alpha val="40000"/>
                    </a:prstClr>
                  </a:outerShdw>
                </a:effectLst>
              </a:rPr>
              <a:t>Professore </a:t>
            </a:r>
            <a:r>
              <a:rPr lang="it-IT" sz="1600" dirty="0" smtClean="0">
                <a:effectLst>
                  <a:outerShdw blurRad="50800" dist="38100" dir="2700000" algn="tl" rotWithShape="0">
                    <a:prstClr val="black">
                      <a:alpha val="40000"/>
                    </a:prstClr>
                  </a:outerShdw>
                </a:effectLst>
              </a:rPr>
              <a:t>a contratto di Diritto della Navigazione</a:t>
            </a:r>
          </a:p>
          <a:p>
            <a:pPr algn="ctr"/>
            <a:endParaRPr lang="it-IT" sz="1600" dirty="0" smtClean="0">
              <a:effectLst>
                <a:outerShdw blurRad="50800" dist="38100" dir="2700000" algn="tl" rotWithShape="0">
                  <a:prstClr val="black">
                    <a:alpha val="40000"/>
                  </a:prstClr>
                </a:outerShdw>
              </a:effectLst>
            </a:endParaRPr>
          </a:p>
          <a:p>
            <a:pPr algn="ctr"/>
            <a:r>
              <a:rPr lang="it-IT" sz="2400" dirty="0" smtClean="0">
                <a:effectLst>
                  <a:outerShdw blurRad="50800" dist="38100" dir="2700000" algn="tl" rotWithShape="0">
                    <a:prstClr val="black">
                      <a:alpha val="40000"/>
                    </a:prstClr>
                  </a:outerShdw>
                </a:effectLst>
              </a:rPr>
              <a:t> </a:t>
            </a:r>
            <a:endParaRPr lang="it-IT" sz="2400" dirty="0">
              <a:effectLst>
                <a:outerShdw blurRad="50800" dist="38100" dir="2700000" algn="tl" rotWithShape="0">
                  <a:prstClr val="black">
                    <a:alpha val="40000"/>
                  </a:prstClr>
                </a:outerShdw>
              </a:effectLst>
            </a:endParaRPr>
          </a:p>
        </p:txBody>
      </p:sp>
      <p:sp>
        <p:nvSpPr>
          <p:cNvPr id="6" name="CasellaDiTesto 5"/>
          <p:cNvSpPr txBox="1"/>
          <p:nvPr/>
        </p:nvSpPr>
        <p:spPr>
          <a:xfrm>
            <a:off x="642910" y="1571612"/>
            <a:ext cx="7929618" cy="1169551"/>
          </a:xfrm>
          <a:prstGeom prst="rect">
            <a:avLst/>
          </a:prstGeom>
          <a:noFill/>
        </p:spPr>
        <p:txBody>
          <a:bodyPr wrap="square" rtlCol="0">
            <a:spAutoFit/>
          </a:bodyPr>
          <a:lstStyle/>
          <a:p>
            <a:pPr algn="ctr">
              <a:spcAft>
                <a:spcPts val="600"/>
              </a:spcAft>
            </a:pPr>
            <a:r>
              <a:rPr lang="it-IT" sz="2000" dirty="0" smtClean="0"/>
              <a:t>Roma, 5 dicembre 2018</a:t>
            </a:r>
          </a:p>
          <a:p>
            <a:pPr algn="ctr">
              <a:spcAft>
                <a:spcPts val="600"/>
              </a:spcAft>
            </a:pPr>
            <a:r>
              <a:rPr lang="it-IT" sz="2000" dirty="0" smtClean="0"/>
              <a:t>XIII CORSO </a:t>
            </a:r>
            <a:r>
              <a:rPr lang="it-IT" sz="2000" dirty="0" err="1" smtClean="0"/>
              <a:t>DI</a:t>
            </a:r>
            <a:r>
              <a:rPr lang="it-IT" sz="2000" dirty="0" smtClean="0"/>
              <a:t> FORMAZIONE GIURIDICO–AMMINISTRATIVA</a:t>
            </a:r>
          </a:p>
          <a:p>
            <a:pPr algn="ctr">
              <a:spcAft>
                <a:spcPts val="600"/>
              </a:spcAft>
            </a:pPr>
            <a:r>
              <a:rPr lang="it-IT" sz="2000" dirty="0" smtClean="0"/>
              <a:t>IL TRASPORTO AEREO A VENT’ANNI DALLA LIBERALIZZAZIONE</a:t>
            </a:r>
            <a:endParaRPr lang="it-IT" sz="2000" dirty="0"/>
          </a:p>
        </p:txBody>
      </p:sp>
      <p:pic>
        <p:nvPicPr>
          <p:cNvPr id="1027" name="Picture 3"/>
          <p:cNvPicPr>
            <a:picLocks noChangeAspect="1" noChangeArrowheads="1"/>
          </p:cNvPicPr>
          <p:nvPr/>
        </p:nvPicPr>
        <p:blipFill>
          <a:blip r:embed="rId3"/>
          <a:srcRect/>
          <a:stretch>
            <a:fillRect/>
          </a:stretch>
        </p:blipFill>
        <p:spPr bwMode="auto">
          <a:xfrm>
            <a:off x="0" y="0"/>
            <a:ext cx="1243013" cy="1253119"/>
          </a:xfrm>
          <a:prstGeom prst="rect">
            <a:avLst/>
          </a:prstGeom>
          <a:noFill/>
          <a:ln w="9525">
            <a:noFill/>
            <a:miter lim="800000"/>
            <a:headEnd/>
            <a:tailEnd/>
          </a:ln>
          <a:effectLst/>
        </p:spPr>
      </p:pic>
      <p:pic>
        <p:nvPicPr>
          <p:cNvPr id="10" name="rg_hi" descr="https://encrypted-tbn2.gstatic.com/images?q=tbn:ANd9GcTa88eRo609qLk6DXnUlYAYgNh7cQWGq5064Hp5F0CDG_blHRRK">
            <a:hlinkClick r:id="rId4"/>
          </p:cNvPr>
          <p:cNvPicPr/>
          <p:nvPr/>
        </p:nvPicPr>
        <p:blipFill>
          <a:blip r:embed="rId5" cstate="print"/>
          <a:srcRect/>
          <a:stretch>
            <a:fillRect/>
          </a:stretch>
        </p:blipFill>
        <p:spPr bwMode="auto">
          <a:xfrm>
            <a:off x="8001024" y="142852"/>
            <a:ext cx="971600" cy="10527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cap="small" dirty="0" smtClean="0"/>
              <a:t>Cosa è il dumping</a:t>
            </a:r>
            <a:endParaRPr lang="it-IT" sz="6000" cap="small" dirty="0"/>
          </a:p>
        </p:txBody>
      </p:sp>
      <p:sp>
        <p:nvSpPr>
          <p:cNvPr id="3" name="Segnaposto contenuto 2"/>
          <p:cNvSpPr>
            <a:spLocks noGrp="1"/>
          </p:cNvSpPr>
          <p:nvPr>
            <p:ph idx="1"/>
          </p:nvPr>
        </p:nvSpPr>
        <p:spPr/>
        <p:txBody>
          <a:bodyPr>
            <a:normAutofit/>
          </a:bodyPr>
          <a:lstStyle/>
          <a:p>
            <a:pPr marL="269875" indent="-1588" algn="just">
              <a:buNone/>
            </a:pPr>
            <a:r>
              <a:rPr lang="it-IT" sz="4000" i="1" dirty="0" smtClean="0"/>
              <a:t>Tecnica di </a:t>
            </a:r>
            <a:r>
              <a:rPr lang="it-IT" sz="4000" i="1" dirty="0" smtClean="0"/>
              <a:t>vendita </a:t>
            </a:r>
            <a:r>
              <a:rPr lang="it-IT" sz="4000" i="1" dirty="0" smtClean="0"/>
              <a:t>a basso prezzo dei propri prodotti </a:t>
            </a:r>
            <a:r>
              <a:rPr lang="it-IT" sz="4000" i="1" dirty="0" smtClean="0"/>
              <a:t>(</a:t>
            </a:r>
            <a:r>
              <a:rPr lang="it-IT" sz="4000" i="1" dirty="0" smtClean="0"/>
              <a:t>a un prezzo inferiore </a:t>
            </a:r>
            <a:r>
              <a:rPr lang="it-IT" sz="4000" i="1" dirty="0" smtClean="0"/>
              <a:t>rispetto a </a:t>
            </a:r>
            <a:r>
              <a:rPr lang="it-IT" sz="4000" i="1" dirty="0" smtClean="0"/>
              <a:t>quello </a:t>
            </a:r>
            <a:r>
              <a:rPr lang="it-IT" sz="4000" i="1" dirty="0" smtClean="0"/>
              <a:t>normalmente praticato, talvolta anche sottocosto) </a:t>
            </a:r>
            <a:r>
              <a:rPr lang="it-IT" sz="4000" i="1" dirty="0" smtClean="0"/>
              <a:t>al fine di conquistare larghe quote di mercato.</a:t>
            </a:r>
            <a:endParaRPr lang="it-IT" sz="4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cap="small" dirty="0" smtClean="0"/>
              <a:t>Il </a:t>
            </a:r>
            <a:r>
              <a:rPr lang="it-IT" cap="small" dirty="0" smtClean="0"/>
              <a:t>d</a:t>
            </a:r>
            <a:r>
              <a:rPr lang="it-IT" cap="small" dirty="0" smtClean="0"/>
              <a:t>umping </a:t>
            </a:r>
            <a:r>
              <a:rPr lang="it-IT" cap="small" dirty="0" smtClean="0"/>
              <a:t>sociale nel </a:t>
            </a:r>
            <a:r>
              <a:rPr lang="it-IT" cap="small" dirty="0" smtClean="0"/>
              <a:t>settore dell’aviazione </a:t>
            </a:r>
            <a:r>
              <a:rPr lang="it-IT" cap="small" dirty="0" smtClean="0"/>
              <a:t>civile</a:t>
            </a:r>
            <a:endParaRPr lang="it-IT" cap="small" dirty="0"/>
          </a:p>
        </p:txBody>
      </p:sp>
      <p:sp>
        <p:nvSpPr>
          <p:cNvPr id="3" name="Segnaposto contenuto 2"/>
          <p:cNvSpPr>
            <a:spLocks noGrp="1"/>
          </p:cNvSpPr>
          <p:nvPr>
            <p:ph idx="1"/>
          </p:nvPr>
        </p:nvSpPr>
        <p:spPr>
          <a:xfrm>
            <a:off x="428596" y="1600201"/>
            <a:ext cx="8286808" cy="1471609"/>
          </a:xfrm>
        </p:spPr>
        <p:txBody>
          <a:bodyPr/>
          <a:lstStyle/>
          <a:p>
            <a:pPr marL="0" indent="0">
              <a:buNone/>
            </a:pPr>
            <a:r>
              <a:rPr lang="it-IT" sz="2800" dirty="0" smtClean="0"/>
              <a:t>Parere del Comitato economico e sociale europeo sul tema «Dumping sociale nel settore dell’aviazione civile europea</a:t>
            </a:r>
            <a:r>
              <a:rPr lang="it-IT" sz="2800" dirty="0" smtClean="0"/>
              <a:t>» (</a:t>
            </a:r>
            <a:r>
              <a:rPr lang="it-IT" sz="2800" dirty="0" smtClean="0"/>
              <a:t>parere d’iniziativa</a:t>
            </a:r>
            <a:r>
              <a:rPr lang="it-IT" sz="2800" dirty="0" smtClean="0"/>
              <a:t>) (</a:t>
            </a:r>
            <a:r>
              <a:rPr lang="it-IT" sz="2800" dirty="0" smtClean="0"/>
              <a:t>2016/C 013/17</a:t>
            </a:r>
            <a:r>
              <a:rPr lang="it-IT" sz="2800" dirty="0" smtClean="0"/>
              <a:t>)</a:t>
            </a:r>
          </a:p>
          <a:p>
            <a:endParaRPr lang="it-IT" dirty="0"/>
          </a:p>
        </p:txBody>
      </p:sp>
      <p:sp>
        <p:nvSpPr>
          <p:cNvPr id="4" name="CasellaDiTesto 3"/>
          <p:cNvSpPr txBox="1"/>
          <p:nvPr/>
        </p:nvSpPr>
        <p:spPr>
          <a:xfrm>
            <a:off x="428596" y="3143248"/>
            <a:ext cx="8286808" cy="3416320"/>
          </a:xfrm>
          <a:prstGeom prst="rect">
            <a:avLst/>
          </a:prstGeom>
          <a:noFill/>
        </p:spPr>
        <p:txBody>
          <a:bodyPr wrap="square" rtlCol="0">
            <a:spAutoFit/>
          </a:bodyPr>
          <a:lstStyle/>
          <a:p>
            <a:pPr marL="179388" indent="-179388">
              <a:buFont typeface="Arial" pitchFamily="34" charset="0"/>
              <a:buChar char="•"/>
            </a:pPr>
            <a:r>
              <a:rPr lang="it-IT" i="1" dirty="0" smtClean="0"/>
              <a:t>Nel mercato interno i principali motori di dumping sociale sono alcune compagnie aeree con più basi: manodopera assunta nel paese X, che lavora nel paese Y, ma con un contratto di lavoro a norma delle leggi del paese Z. Ciò ha l’effetto di sradicare il lavoratore dal suo «paese d’origine» (vale a dire il paese di nazionalità e/o residenza). La sfida principale consiste nel riconciliare la libertà di stabilimento e la libertà di prestazione di servizi con gli obiettivi di un’occupazione di qualità e del progresso sociale</a:t>
            </a:r>
            <a:r>
              <a:rPr lang="it-IT" i="1" dirty="0" smtClean="0"/>
              <a:t>.</a:t>
            </a:r>
          </a:p>
          <a:p>
            <a:pPr marL="179388" indent="-179388">
              <a:buFont typeface="Arial" pitchFamily="34" charset="0"/>
              <a:buChar char="•"/>
            </a:pPr>
            <a:r>
              <a:rPr lang="it-IT" i="1" dirty="0" smtClean="0"/>
              <a:t>I datori di lavoro e i sindacati del settore riconoscono ora che le strategie aziendali e le politiche associate in materia di risorse umane e relazioni industriali di alcune compagnie a basso costo stanno portando a una «</a:t>
            </a:r>
            <a:r>
              <a:rPr lang="it-IT" i="1" u="sng" dirty="0" smtClean="0"/>
              <a:t>lenta discesa verso il minimo comun denominatore</a:t>
            </a:r>
            <a:r>
              <a:rPr lang="it-IT" i="1" dirty="0" smtClean="0"/>
              <a:t>»</a:t>
            </a:r>
            <a:endParaRPr lang="it-IT" i="1" dirty="0" smtClean="0"/>
          </a:p>
          <a:p>
            <a:pPr marL="179388" indent="-179388">
              <a:buFont typeface="Arial" pitchFamily="34" charset="0"/>
              <a:buChar char="•"/>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small" dirty="0" smtClean="0"/>
              <a:t>Misure anti-dumping sociale </a:t>
            </a:r>
            <a:endParaRPr lang="it-IT" cap="small" dirty="0"/>
          </a:p>
        </p:txBody>
      </p:sp>
      <p:sp>
        <p:nvSpPr>
          <p:cNvPr id="3" name="Segnaposto contenuto 2"/>
          <p:cNvSpPr>
            <a:spLocks noGrp="1"/>
          </p:cNvSpPr>
          <p:nvPr>
            <p:ph idx="1"/>
          </p:nvPr>
        </p:nvSpPr>
        <p:spPr/>
        <p:txBody>
          <a:bodyPr>
            <a:normAutofit fontScale="92500"/>
          </a:bodyPr>
          <a:lstStyle/>
          <a:p>
            <a:r>
              <a:rPr lang="it-IT" b="1" dirty="0" smtClean="0"/>
              <a:t>Art. </a:t>
            </a:r>
            <a:r>
              <a:rPr lang="it-IT" b="1" dirty="0" smtClean="0"/>
              <a:t>14 d .</a:t>
            </a:r>
            <a:r>
              <a:rPr lang="it-IT" b="1" dirty="0" err="1" smtClean="0"/>
              <a:t>lgs</a:t>
            </a:r>
            <a:r>
              <a:rPr lang="it-IT" b="1" dirty="0" smtClean="0"/>
              <a:t>. 18/1999 </a:t>
            </a:r>
            <a:r>
              <a:rPr lang="it-IT" dirty="0" smtClean="0"/>
              <a:t>stabiliva che </a:t>
            </a:r>
            <a:r>
              <a:rPr lang="it-IT" dirty="0" smtClean="0"/>
              <a:t>ogni passaggio di attività doveva comportare anche il </a:t>
            </a:r>
            <a:r>
              <a:rPr lang="it-IT" dirty="0" smtClean="0"/>
              <a:t>trasferimento della </a:t>
            </a:r>
            <a:r>
              <a:rPr lang="it-IT" dirty="0" smtClean="0"/>
              <a:t>quota di lavoratori utilizzati dalla società di handling uscente alla </a:t>
            </a:r>
            <a:r>
              <a:rPr lang="it-IT" dirty="0" smtClean="0"/>
              <a:t>subentrante;</a:t>
            </a:r>
          </a:p>
          <a:p>
            <a:r>
              <a:rPr lang="it-IT" b="1" dirty="0" smtClean="0"/>
              <a:t>Sentenza della Corte </a:t>
            </a:r>
            <a:r>
              <a:rPr lang="it-IT" b="1" dirty="0" smtClean="0"/>
              <a:t>di Giustizia UE </a:t>
            </a:r>
            <a:r>
              <a:rPr lang="it-IT" b="1" dirty="0" smtClean="0"/>
              <a:t>del 9 dicembre </a:t>
            </a:r>
            <a:r>
              <a:rPr lang="it-IT" b="1" dirty="0" smtClean="0"/>
              <a:t>2004 — CAUSA </a:t>
            </a:r>
            <a:r>
              <a:rPr lang="it-IT" b="1" dirty="0" smtClean="0"/>
              <a:t>C-460/02</a:t>
            </a:r>
            <a:r>
              <a:rPr lang="it-IT" dirty="0" smtClean="0"/>
              <a:t>: Lo </a:t>
            </a:r>
            <a:r>
              <a:rPr lang="it-IT" dirty="0" smtClean="0"/>
              <a:t>Stato </a:t>
            </a:r>
            <a:r>
              <a:rPr lang="it-IT" dirty="0" smtClean="0"/>
              <a:t>Italiano </a:t>
            </a:r>
            <a:r>
              <a:rPr lang="it-IT" dirty="0" smtClean="0"/>
              <a:t>“</a:t>
            </a:r>
            <a:r>
              <a:rPr lang="it-IT" i="1" dirty="0" smtClean="0"/>
              <a:t>ha introdotto, al </a:t>
            </a:r>
            <a:r>
              <a:rPr lang="it-IT" i="1" dirty="0" smtClean="0"/>
              <a:t>suo art</a:t>
            </a:r>
            <a:r>
              <a:rPr lang="it-IT" i="1" dirty="0" smtClean="0"/>
              <a:t>. 14, una misura sociale incompatibile con l'art. 18 della direttiva </a:t>
            </a:r>
            <a:r>
              <a:rPr lang="it-IT" i="1" dirty="0" smtClean="0"/>
              <a:t>del Consiglio </a:t>
            </a:r>
            <a:r>
              <a:rPr lang="it-IT" i="1" dirty="0" smtClean="0"/>
              <a:t>15 ottobre 1996</a:t>
            </a:r>
            <a:r>
              <a:rPr lang="it-IT" i="1" dirty="0" smtClean="0"/>
              <a:t>, 96/67/CE</a:t>
            </a:r>
            <a:r>
              <a:rPr lang="it-IT" dirty="0" smtClean="0"/>
              <a:t>” </a:t>
            </a:r>
            <a:endParaRPr lang="it-IT"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small" dirty="0" smtClean="0"/>
              <a:t>Misure anti-dumping sociale </a:t>
            </a:r>
            <a:endParaRPr lang="it-IT" cap="small" dirty="0"/>
          </a:p>
        </p:txBody>
      </p:sp>
      <p:sp>
        <p:nvSpPr>
          <p:cNvPr id="3" name="Segnaposto contenuto 2"/>
          <p:cNvSpPr>
            <a:spLocks noGrp="1"/>
          </p:cNvSpPr>
          <p:nvPr>
            <p:ph idx="1"/>
          </p:nvPr>
        </p:nvSpPr>
        <p:spPr/>
        <p:txBody>
          <a:bodyPr>
            <a:normAutofit fontScale="85000" lnSpcReduction="10000"/>
          </a:bodyPr>
          <a:lstStyle/>
          <a:p>
            <a:r>
              <a:rPr lang="it-IT" b="1" dirty="0" smtClean="0"/>
              <a:t>Delibera CDA ENAC n. 66 del 19.12.2006 </a:t>
            </a:r>
            <a:r>
              <a:rPr lang="it-IT" dirty="0" smtClean="0"/>
              <a:t>imponeva quale requisito di certificazione l’applicazione del contratto </a:t>
            </a:r>
            <a:r>
              <a:rPr lang="it-IT" dirty="0" err="1" smtClean="0"/>
              <a:t>Assaeroporti</a:t>
            </a:r>
            <a:r>
              <a:rPr lang="it-IT" dirty="0" smtClean="0"/>
              <a:t> parte Handling;</a:t>
            </a:r>
          </a:p>
          <a:p>
            <a:r>
              <a:rPr lang="it-IT" b="1" dirty="0" smtClean="0"/>
              <a:t>T.A.R</a:t>
            </a:r>
            <a:r>
              <a:rPr lang="it-IT" b="1" dirty="0" smtClean="0"/>
              <a:t>. LOMBARDIA – </a:t>
            </a:r>
            <a:r>
              <a:rPr lang="it-IT" b="1" dirty="0" smtClean="0"/>
              <a:t>Sentenza </a:t>
            </a:r>
            <a:r>
              <a:rPr lang="it-IT" b="1" dirty="0" smtClean="0"/>
              <a:t>N. 1329/2008 </a:t>
            </a:r>
            <a:r>
              <a:rPr lang="it-IT" b="1" dirty="0" smtClean="0"/>
              <a:t>del 7 maggio 2008: </a:t>
            </a:r>
            <a:r>
              <a:rPr lang="it-IT" dirty="0" smtClean="0"/>
              <a:t>“</a:t>
            </a:r>
            <a:r>
              <a:rPr lang="it-IT" sz="2800" i="1" dirty="0" smtClean="0"/>
              <a:t>la rigidità imposta da Enac finisce per porsi in contrasto con le esigenze di liberalizzazione e di promozione della concorrenza manifestate dalla Comunità, posto che l’esistenza di un solo contratto collettivo per tutti gli operatori del settore finirebbe per creare una struttura di costi sostanzialmente analoga per gli operatori stessi, con perdita o comunque forte diminuzione dei benefici della </a:t>
            </a:r>
            <a:r>
              <a:rPr lang="it-IT" sz="2800" i="1" dirty="0" smtClean="0"/>
              <a:t>liberalizzazione</a:t>
            </a:r>
            <a:r>
              <a:rPr lang="it-IT" sz="2800" dirty="0" smtClean="0"/>
              <a:t>”</a:t>
            </a:r>
            <a:endParaRPr lang="it-IT"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small" dirty="0" smtClean="0"/>
              <a:t>Misure anti-dumping sociale </a:t>
            </a:r>
            <a:endParaRPr lang="it-IT" cap="small" dirty="0"/>
          </a:p>
        </p:txBody>
      </p:sp>
      <p:sp>
        <p:nvSpPr>
          <p:cNvPr id="3" name="Segnaposto contenuto 2"/>
          <p:cNvSpPr>
            <a:spLocks noGrp="1"/>
          </p:cNvSpPr>
          <p:nvPr>
            <p:ph idx="1"/>
          </p:nvPr>
        </p:nvSpPr>
        <p:spPr/>
        <p:txBody>
          <a:bodyPr>
            <a:normAutofit/>
          </a:bodyPr>
          <a:lstStyle/>
          <a:p>
            <a:pPr>
              <a:buNone/>
            </a:pPr>
            <a:r>
              <a:rPr lang="it-IT" u="sng" cap="small" dirty="0" smtClean="0"/>
              <a:t>Clausola sociale in via contrattuale</a:t>
            </a:r>
          </a:p>
          <a:p>
            <a:pPr>
              <a:buNone/>
            </a:pPr>
            <a:r>
              <a:rPr lang="it-IT" dirty="0" smtClean="0"/>
              <a:t>Art. 25 CCNL </a:t>
            </a:r>
            <a:r>
              <a:rPr lang="it-IT" dirty="0" err="1" smtClean="0"/>
              <a:t>Assaeroporti</a:t>
            </a:r>
            <a:r>
              <a:rPr lang="it-IT" dirty="0" smtClean="0"/>
              <a:t> (Parte Generale)</a:t>
            </a:r>
          </a:p>
          <a:p>
            <a:r>
              <a:rPr lang="it-IT" dirty="0" smtClean="0"/>
              <a:t>Art. G3 (parte gestori)</a:t>
            </a:r>
          </a:p>
          <a:p>
            <a:r>
              <a:rPr lang="it-IT" dirty="0" smtClean="0"/>
              <a:t>Art. H37 (parte </a:t>
            </a:r>
            <a:r>
              <a:rPr lang="it-IT" dirty="0" err="1" smtClean="0"/>
              <a:t>h</a:t>
            </a:r>
            <a:r>
              <a:rPr lang="it-IT" dirty="0" err="1" smtClean="0"/>
              <a:t>andlers</a:t>
            </a:r>
            <a:r>
              <a:rPr lang="it-IT" dirty="0" smtClean="0"/>
              <a:t>)</a:t>
            </a:r>
          </a:p>
          <a:p>
            <a:pPr>
              <a:buNone/>
            </a:pPr>
            <a:endParaRPr lang="it-IT" sz="1200" dirty="0" smtClean="0"/>
          </a:p>
          <a:p>
            <a:pPr marL="400050" lvl="1" indent="-400050">
              <a:buFont typeface="Wingdings" pitchFamily="2" charset="2"/>
              <a:buChar char="Ø"/>
            </a:pPr>
            <a:r>
              <a:rPr lang="it-IT" cap="small" dirty="0" smtClean="0"/>
              <a:t>Difficoltà applicative nella quantificazione delle risorse;</a:t>
            </a:r>
          </a:p>
          <a:p>
            <a:pPr marL="400050" lvl="1" indent="-400050">
              <a:buFont typeface="Wingdings" pitchFamily="2" charset="2"/>
              <a:buChar char="Ø"/>
            </a:pPr>
            <a:r>
              <a:rPr lang="it-IT" cap="small" dirty="0" smtClean="0"/>
              <a:t>Aumento della conflittualità</a:t>
            </a:r>
            <a:endParaRPr lang="it-IT" cap="smal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small" dirty="0" smtClean="0"/>
              <a:t>Misure anti-dumping sociale </a:t>
            </a:r>
            <a:endParaRPr lang="it-IT" cap="small" dirty="0"/>
          </a:p>
        </p:txBody>
      </p:sp>
      <p:sp>
        <p:nvSpPr>
          <p:cNvPr id="3" name="Segnaposto contenuto 2"/>
          <p:cNvSpPr>
            <a:spLocks noGrp="1"/>
          </p:cNvSpPr>
          <p:nvPr>
            <p:ph idx="1"/>
          </p:nvPr>
        </p:nvSpPr>
        <p:spPr/>
        <p:txBody>
          <a:bodyPr>
            <a:normAutofit/>
          </a:bodyPr>
          <a:lstStyle/>
          <a:p>
            <a:pPr marL="0" indent="0" algn="ctr">
              <a:buNone/>
            </a:pPr>
            <a:r>
              <a:rPr lang="it-IT" u="sng" cap="small" dirty="0" smtClean="0"/>
              <a:t>Quantificazione delle risorse da trasferire in via contrattuale </a:t>
            </a:r>
          </a:p>
          <a:p>
            <a:pPr marL="0" indent="0" algn="ctr">
              <a:buNone/>
            </a:pPr>
            <a:r>
              <a:rPr lang="it-IT" sz="2800" dirty="0" smtClean="0"/>
              <a:t>(specificazione della clausola sociale in via </a:t>
            </a:r>
            <a:r>
              <a:rPr lang="it-IT" sz="2800" dirty="0" err="1" smtClean="0"/>
              <a:t>pattizia</a:t>
            </a:r>
            <a:r>
              <a:rPr lang="it-IT" sz="2800" dirty="0" smtClean="0"/>
              <a:t>)</a:t>
            </a:r>
          </a:p>
          <a:p>
            <a:pPr marL="0" indent="0" algn="ctr">
              <a:buNone/>
            </a:pPr>
            <a:endParaRPr lang="it-IT" sz="800" dirty="0" smtClean="0"/>
          </a:p>
          <a:p>
            <a:pPr algn="ctr">
              <a:buNone/>
            </a:pPr>
            <a:r>
              <a:rPr lang="it-IT" b="1" u="sng" dirty="0" smtClean="0"/>
              <a:t>Accordo di sito</a:t>
            </a:r>
          </a:p>
          <a:p>
            <a:pPr>
              <a:buNone/>
            </a:pPr>
            <a:endParaRPr lang="it-IT" sz="1200" dirty="0" smtClean="0"/>
          </a:p>
          <a:p>
            <a:pPr marL="400050" lvl="1" indent="-400050">
              <a:buFont typeface="Wingdings" pitchFamily="2" charset="2"/>
              <a:buChar char="Ø"/>
            </a:pPr>
            <a:r>
              <a:rPr lang="it-IT" sz="2600" cap="small" dirty="0" smtClean="0"/>
              <a:t>È vincolante solo per gli </a:t>
            </a:r>
            <a:r>
              <a:rPr lang="it-IT" sz="2600" cap="small" dirty="0" err="1" smtClean="0"/>
              <a:t>handlers</a:t>
            </a:r>
            <a:r>
              <a:rPr lang="it-IT" sz="2600" cap="small" dirty="0" smtClean="0"/>
              <a:t> che lo sottoscrivono;</a:t>
            </a:r>
          </a:p>
          <a:p>
            <a:pPr marL="400050" lvl="1" indent="-400050">
              <a:buFont typeface="Wingdings" pitchFamily="2" charset="2"/>
              <a:buChar char="Ø"/>
            </a:pPr>
            <a:r>
              <a:rPr lang="it-IT" sz="2600" cap="small" dirty="0" smtClean="0"/>
              <a:t>Non costituisce un limite ai nuovi entranti </a:t>
            </a:r>
            <a:endParaRPr lang="it-IT" sz="2600" cap="smal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small" dirty="0" smtClean="0"/>
              <a:t>Misure anti-dumping sociale </a:t>
            </a:r>
            <a:endParaRPr lang="it-IT" cap="small" dirty="0"/>
          </a:p>
        </p:txBody>
      </p:sp>
      <p:sp>
        <p:nvSpPr>
          <p:cNvPr id="3" name="Segnaposto contenuto 2"/>
          <p:cNvSpPr>
            <a:spLocks noGrp="1"/>
          </p:cNvSpPr>
          <p:nvPr>
            <p:ph idx="1"/>
          </p:nvPr>
        </p:nvSpPr>
        <p:spPr/>
        <p:txBody>
          <a:bodyPr>
            <a:normAutofit fontScale="92500" lnSpcReduction="20000"/>
          </a:bodyPr>
          <a:lstStyle/>
          <a:p>
            <a:pPr marL="0" indent="0" algn="ctr">
              <a:buNone/>
            </a:pPr>
            <a:r>
              <a:rPr lang="it-IT" sz="4400" u="sng" cap="small" dirty="0" smtClean="0"/>
              <a:t>Limitazione all’accesso dei prestatori di servizi di assistenza a terra</a:t>
            </a:r>
          </a:p>
          <a:p>
            <a:pPr marL="0" indent="0">
              <a:buNone/>
            </a:pPr>
            <a:endParaRPr lang="it-IT" sz="2800" dirty="0" smtClean="0"/>
          </a:p>
          <a:p>
            <a:pPr marL="0" indent="0">
              <a:buNone/>
            </a:pPr>
            <a:r>
              <a:rPr lang="it-IT" sz="2800" dirty="0" smtClean="0"/>
              <a:t>Per </a:t>
            </a:r>
            <a:r>
              <a:rPr lang="it-IT" sz="2800" dirty="0" smtClean="0"/>
              <a:t>esigenze di sicurezza, di capacità e di spazi disponibili nell’aeroporto, che possono incidere sull'operatività dell’aeroporto stesso, la normativa consente all’Enac di porre limitazioni all’accesso al mercato dei prestatori di assistenza a terra (</a:t>
            </a:r>
            <a:r>
              <a:rPr lang="it-IT" sz="2800" b="1" dirty="0" smtClean="0"/>
              <a:t>articoli 4.2 e 5.2 del decreto legislativo n.18 del 1999 e articolo 6 della Direttiva comunitaria n. 67 del 1996</a:t>
            </a:r>
            <a:r>
              <a:rPr lang="it-IT" sz="2800" dirty="0" smtClean="0"/>
              <a:t>), nel rispetto dei criteri di trasparenza, obiettività e non discriminazione.</a:t>
            </a:r>
            <a:endParaRPr lang="it-IT" sz="2800" dirty="0"/>
          </a:p>
          <a:p>
            <a:pPr marL="0" indent="0" algn="just">
              <a:buNone/>
            </a:pPr>
            <a:endParaRPr lang="it-IT" sz="2800" u="sng" cap="smal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small" dirty="0" smtClean="0"/>
              <a:t>Misure anti-dumping sociale </a:t>
            </a:r>
            <a:endParaRPr lang="it-IT" cap="small" dirty="0"/>
          </a:p>
        </p:txBody>
      </p:sp>
      <p:sp>
        <p:nvSpPr>
          <p:cNvPr id="3" name="Segnaposto contenuto 2"/>
          <p:cNvSpPr>
            <a:spLocks noGrp="1"/>
          </p:cNvSpPr>
          <p:nvPr>
            <p:ph idx="1"/>
          </p:nvPr>
        </p:nvSpPr>
        <p:spPr/>
        <p:txBody>
          <a:bodyPr>
            <a:normAutofit/>
          </a:bodyPr>
          <a:lstStyle/>
          <a:p>
            <a:pPr marL="0" indent="0" algn="ctr">
              <a:spcAft>
                <a:spcPts val="600"/>
              </a:spcAft>
              <a:buNone/>
            </a:pPr>
            <a:r>
              <a:rPr lang="it-IT" sz="4000" u="sng" cap="small" dirty="0" smtClean="0"/>
              <a:t>Aeroporti con Limitazione all’accesso:</a:t>
            </a:r>
          </a:p>
          <a:p>
            <a:pPr marL="268288" indent="-268288" algn="just">
              <a:spcAft>
                <a:spcPts val="600"/>
              </a:spcAft>
            </a:pPr>
            <a:r>
              <a:rPr lang="it-IT" sz="2800" dirty="0" smtClean="0"/>
              <a:t>Aeroporto </a:t>
            </a:r>
            <a:r>
              <a:rPr lang="it-IT" sz="2800" dirty="0" smtClean="0"/>
              <a:t>di Linate – </a:t>
            </a:r>
            <a:r>
              <a:rPr lang="it-IT" sz="2800" dirty="0" smtClean="0"/>
              <a:t> </a:t>
            </a:r>
            <a:r>
              <a:rPr lang="it-IT" sz="2800" dirty="0" err="1" smtClean="0"/>
              <a:t>Provv</a:t>
            </a:r>
            <a:r>
              <a:rPr lang="it-IT" sz="2800" dirty="0" smtClean="0"/>
              <a:t>. 119504 </a:t>
            </a:r>
            <a:r>
              <a:rPr lang="it-IT" sz="2800" dirty="0" smtClean="0"/>
              <a:t>del </a:t>
            </a:r>
            <a:r>
              <a:rPr lang="it-IT" sz="2800" dirty="0" smtClean="0"/>
              <a:t>31/10/18 </a:t>
            </a:r>
            <a:endParaRPr lang="it-IT" sz="2800" dirty="0" smtClean="0"/>
          </a:p>
          <a:p>
            <a:pPr marL="268288" indent="-268288" algn="just">
              <a:spcAft>
                <a:spcPts val="600"/>
              </a:spcAft>
            </a:pPr>
            <a:r>
              <a:rPr lang="it-IT" sz="2800" dirty="0" smtClean="0"/>
              <a:t>Aeroporto di </a:t>
            </a:r>
            <a:r>
              <a:rPr lang="it-IT" sz="2800" dirty="0" smtClean="0"/>
              <a:t>Olbia </a:t>
            </a:r>
            <a:r>
              <a:rPr lang="it-IT" sz="2800" dirty="0" smtClean="0"/>
              <a:t>–  </a:t>
            </a:r>
            <a:r>
              <a:rPr lang="it-IT" sz="2800" dirty="0" err="1" smtClean="0"/>
              <a:t>Provv</a:t>
            </a:r>
            <a:r>
              <a:rPr lang="it-IT" sz="2800" dirty="0" smtClean="0"/>
              <a:t>. 103944 </a:t>
            </a:r>
            <a:r>
              <a:rPr lang="it-IT" sz="2800" dirty="0" smtClean="0"/>
              <a:t>del </a:t>
            </a:r>
            <a:r>
              <a:rPr lang="it-IT" sz="2800" dirty="0" smtClean="0"/>
              <a:t>25/09/18</a:t>
            </a:r>
            <a:endParaRPr lang="it-IT" sz="2800" dirty="0" smtClean="0"/>
          </a:p>
          <a:p>
            <a:pPr marL="268288" indent="-268288" algn="just">
              <a:spcAft>
                <a:spcPts val="600"/>
              </a:spcAft>
            </a:pPr>
            <a:r>
              <a:rPr lang="it-IT" sz="2800" dirty="0" smtClean="0"/>
              <a:t>Aeroporto di Venezia </a:t>
            </a:r>
            <a:r>
              <a:rPr lang="it-IT" sz="2800" dirty="0" smtClean="0"/>
              <a:t>– </a:t>
            </a:r>
            <a:r>
              <a:rPr lang="it-IT" sz="2800" dirty="0" err="1" smtClean="0"/>
              <a:t>Provv</a:t>
            </a:r>
            <a:r>
              <a:rPr lang="it-IT" sz="2800" dirty="0" smtClean="0"/>
              <a:t>. 106058 </a:t>
            </a:r>
            <a:r>
              <a:rPr lang="it-IT" sz="2800" dirty="0" smtClean="0"/>
              <a:t>del </a:t>
            </a:r>
            <a:r>
              <a:rPr lang="it-IT" sz="2800" dirty="0" smtClean="0"/>
              <a:t>23/10/17</a:t>
            </a:r>
            <a:endParaRPr lang="it-IT" sz="2800" dirty="0" smtClean="0"/>
          </a:p>
          <a:p>
            <a:pPr marL="268288" indent="-268288" algn="just">
              <a:spcAft>
                <a:spcPts val="600"/>
              </a:spcAft>
            </a:pPr>
            <a:r>
              <a:rPr lang="it-IT" sz="2800" dirty="0" smtClean="0"/>
              <a:t>Aeroporto di Napoli – </a:t>
            </a:r>
            <a:r>
              <a:rPr lang="it-IT" sz="2800" dirty="0" err="1" smtClean="0"/>
              <a:t>Provv</a:t>
            </a:r>
            <a:r>
              <a:rPr lang="it-IT" sz="2800" dirty="0" smtClean="0"/>
              <a:t>. 75072 </a:t>
            </a:r>
            <a:r>
              <a:rPr lang="it-IT" sz="2800" dirty="0" smtClean="0"/>
              <a:t>del </a:t>
            </a:r>
            <a:r>
              <a:rPr lang="it-IT" sz="2800" dirty="0" smtClean="0"/>
              <a:t>20/07/17</a:t>
            </a:r>
            <a:endParaRPr lang="it-IT" sz="2800" dirty="0" smtClean="0"/>
          </a:p>
          <a:p>
            <a:pPr marL="268288" indent="-268288" algn="just">
              <a:spcAft>
                <a:spcPts val="600"/>
              </a:spcAft>
            </a:pPr>
            <a:r>
              <a:rPr lang="it-IT" sz="2800" dirty="0" smtClean="0"/>
              <a:t>Aeroporto di Fiumicino </a:t>
            </a:r>
            <a:r>
              <a:rPr lang="it-IT" sz="2800" dirty="0" smtClean="0"/>
              <a:t>–  </a:t>
            </a:r>
            <a:r>
              <a:rPr lang="it-IT" sz="2800" dirty="0" err="1" smtClean="0"/>
              <a:t>Provv</a:t>
            </a:r>
            <a:r>
              <a:rPr lang="it-IT" sz="2800" dirty="0" smtClean="0"/>
              <a:t>. 109342 </a:t>
            </a:r>
            <a:r>
              <a:rPr lang="it-IT" sz="2800" dirty="0" smtClean="0"/>
              <a:t>del </a:t>
            </a:r>
            <a:r>
              <a:rPr lang="it-IT" sz="2800" dirty="0" smtClean="0"/>
              <a:t>19/10/15</a:t>
            </a:r>
            <a:endParaRPr lang="it-IT" sz="2800" dirty="0" smtClean="0"/>
          </a:p>
          <a:p>
            <a:pPr marL="0" indent="0" algn="just">
              <a:buNone/>
            </a:pPr>
            <a:endParaRPr lang="it-IT" sz="2800" u="sng" cap="small" dirty="0" smtClean="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659</Words>
  <Application>Microsoft Office PowerPoint</Application>
  <PresentationFormat>Presentazione su schermo (4:3)</PresentationFormat>
  <Paragraphs>48</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Gli “accordi di sito” contro il dumping in ambito aeroportuale</vt:lpstr>
      <vt:lpstr>Cosa è il dumping</vt:lpstr>
      <vt:lpstr>Il dumping sociale nel settore dell’aviazione civile</vt:lpstr>
      <vt:lpstr>Misure anti-dumping sociale </vt:lpstr>
      <vt:lpstr>Misure anti-dumping sociale </vt:lpstr>
      <vt:lpstr>Misure anti-dumping sociale </vt:lpstr>
      <vt:lpstr>Misure anti-dumping sociale </vt:lpstr>
      <vt:lpstr>Misure anti-dumping sociale </vt:lpstr>
      <vt:lpstr>Misure anti-dumping sociale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“accordi di sito” contro il dumping in ambito aeroportuale</dc:title>
  <dc:creator>e36790</dc:creator>
  <cp:lastModifiedBy>e36790</cp:lastModifiedBy>
  <cp:revision>16</cp:revision>
  <dcterms:created xsi:type="dcterms:W3CDTF">2018-11-15T13:55:18Z</dcterms:created>
  <dcterms:modified xsi:type="dcterms:W3CDTF">2018-12-04T18:04:06Z</dcterms:modified>
</cp:coreProperties>
</file>