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23"/>
  </p:notesMasterIdLst>
  <p:handoutMasterIdLst>
    <p:handoutMasterId r:id="rId24"/>
  </p:handoutMasterIdLst>
  <p:sldIdLst>
    <p:sldId id="290" r:id="rId2"/>
    <p:sldId id="412" r:id="rId3"/>
    <p:sldId id="439" r:id="rId4"/>
    <p:sldId id="431" r:id="rId5"/>
    <p:sldId id="433" r:id="rId6"/>
    <p:sldId id="434" r:id="rId7"/>
    <p:sldId id="435" r:id="rId8"/>
    <p:sldId id="438" r:id="rId9"/>
    <p:sldId id="423" r:id="rId10"/>
    <p:sldId id="424" r:id="rId11"/>
    <p:sldId id="425" r:id="rId12"/>
    <p:sldId id="426" r:id="rId13"/>
    <p:sldId id="437" r:id="rId14"/>
    <p:sldId id="416" r:id="rId15"/>
    <p:sldId id="415" r:id="rId16"/>
    <p:sldId id="419" r:id="rId17"/>
    <p:sldId id="417" r:id="rId18"/>
    <p:sldId id="420" r:id="rId19"/>
    <p:sldId id="421" r:id="rId20"/>
    <p:sldId id="432" r:id="rId21"/>
    <p:sldId id="436" r:id="rId22"/>
  </p:sldIdLst>
  <p:sldSz cx="9144000" cy="6858000" type="screen4x3"/>
  <p:notesSz cx="6819900" cy="99314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CC0000"/>
    <a:srgbClr val="000099"/>
    <a:srgbClr val="6699FF"/>
    <a:srgbClr val="0082BC"/>
    <a:srgbClr val="33CC33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3" autoAdjust="0"/>
    <p:restoredTop sz="94638" autoAdjust="0"/>
  </p:normalViewPr>
  <p:slideViewPr>
    <p:cSldViewPr>
      <p:cViewPr>
        <p:scale>
          <a:sx n="90" d="100"/>
          <a:sy n="90" d="100"/>
        </p:scale>
        <p:origin x="-231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3128"/>
        <p:guide pos="214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3D6AB7-66E5-4FC0-827D-981A45D680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78864500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2625" y="4718050"/>
            <a:ext cx="5454650" cy="4468813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49501D-47D4-4624-8D0C-5B5A648AE6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4200129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6387" name="Segnaposto piè di pagina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/>
          </a:p>
        </p:txBody>
      </p:sp>
      <p:sp>
        <p:nvSpPr>
          <p:cNvPr id="16388" name="Segnaposto data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19/12/2014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Regolamento ENAC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186D4-23F6-4E79-97D1-85F2383EDD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19/12/2014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Regolamento ENAC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DEC46-D1A2-49A3-AC92-BF781F8E4D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19/12/2014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Regolamento ENAC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62F25-1626-443F-8019-FD747B7765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19/12/2014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Regolamento ENAC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EBBF0-C5D4-4E0B-A418-7A4E4A40AD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19/12/2014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Regolamento ENAC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2EB21-D6C3-443A-AC70-34EEF6AD68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19/12/2014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Regolamento ENAC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11892-8440-41B4-85E9-7260959E52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19/12/2014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Regolamento ENAC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8B094-6C74-4CD4-9003-30CD116E19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19/12/2014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Regolamento ENAC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48869-9D01-4A2C-811E-266C042057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19/12/2014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Regolamento ENAC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3C2BF-601B-4976-8615-3B40B10DA4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19/12/2014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Regolamento ENAC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49060-28AE-41F9-BA0A-C8E3126537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6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19/12/2014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Regolamento ENAC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5A739-308B-4FBA-9400-5364668804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89A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19/12/2014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Regolamento ENAC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4BEB9C5-8B9F-42B5-8CF9-6DD882F31F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2" r:id="rId2"/>
    <p:sldLayoutId id="2147484221" r:id="rId3"/>
    <p:sldLayoutId id="2147484220" r:id="rId4"/>
    <p:sldLayoutId id="2147484219" r:id="rId5"/>
    <p:sldLayoutId id="2147484218" r:id="rId6"/>
    <p:sldLayoutId id="2147484217" r:id="rId7"/>
    <p:sldLayoutId id="2147484216" r:id="rId8"/>
    <p:sldLayoutId id="2147484215" r:id="rId9"/>
    <p:sldLayoutId id="2147484214" r:id="rId10"/>
    <p:sldLayoutId id="2147484213" r:id="rId11"/>
  </p:sldLayoutIdLst>
  <p:transition spd="slow">
    <p:strips dir="ld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asellaDiTesto 8"/>
          <p:cNvSpPr txBox="1">
            <a:spLocks noChangeArrowheads="1"/>
          </p:cNvSpPr>
          <p:nvPr/>
        </p:nvSpPr>
        <p:spPr bwMode="auto">
          <a:xfrm>
            <a:off x="539750" y="5876925"/>
            <a:ext cx="46085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  <a:latin typeface="+mj-lt"/>
              </a:rPr>
              <a:t>Demetra </a:t>
            </a:r>
          </a:p>
          <a:p>
            <a:r>
              <a:rPr lang="it-IT" sz="1400" b="1" dirty="0" smtClean="0">
                <a:solidFill>
                  <a:srgbClr val="002060"/>
                </a:solidFill>
                <a:latin typeface="+mj-lt"/>
              </a:rPr>
              <a:t>Il trasporto aereo a vent’anni dalla liberalizzazione</a:t>
            </a:r>
          </a:p>
          <a:p>
            <a:r>
              <a:rPr lang="it-IT" sz="1400" b="1" dirty="0" smtClean="0">
                <a:solidFill>
                  <a:srgbClr val="002060"/>
                </a:solidFill>
                <a:latin typeface="+mj-lt"/>
              </a:rPr>
              <a:t>Roma , 3 dicembre 2018</a:t>
            </a:r>
            <a:endParaRPr lang="it-IT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975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3" name="Picture 4" descr="L:\immagineEnac\logo_MADAVE\logoENAC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63" y="260350"/>
            <a:ext cx="23987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ottotitolo 4"/>
          <p:cNvSpPr txBox="1">
            <a:spLocks/>
          </p:cNvSpPr>
          <p:nvPr/>
        </p:nvSpPr>
        <p:spPr bwMode="auto">
          <a:xfrm>
            <a:off x="971550" y="1844675"/>
            <a:ext cx="73453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it-IT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5" name="CasellaDiTesto 5"/>
          <p:cNvSpPr txBox="1">
            <a:spLocks noChangeArrowheads="1"/>
          </p:cNvSpPr>
          <p:nvPr/>
        </p:nvSpPr>
        <p:spPr bwMode="auto">
          <a:xfrm>
            <a:off x="6444208" y="5877272"/>
            <a:ext cx="2699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400" b="1" dirty="0" smtClean="0">
                <a:solidFill>
                  <a:srgbClr val="002060"/>
                </a:solidFill>
                <a:latin typeface="+mj-lt"/>
              </a:rPr>
              <a:t>Alessandro Cardi </a:t>
            </a:r>
          </a:p>
          <a:p>
            <a:pPr algn="r"/>
            <a:r>
              <a:rPr lang="it-IT" sz="1400" b="1" dirty="0" smtClean="0">
                <a:solidFill>
                  <a:srgbClr val="002060"/>
                </a:solidFill>
                <a:latin typeface="+mj-lt"/>
              </a:rPr>
              <a:t>Vice Direttore Generale</a:t>
            </a:r>
            <a:endParaRPr lang="it-IT" sz="1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366" name="Rettangolo 6"/>
          <p:cNvSpPr>
            <a:spLocks noChangeArrowheads="1"/>
          </p:cNvSpPr>
          <p:nvPr/>
        </p:nvSpPr>
        <p:spPr bwMode="auto">
          <a:xfrm>
            <a:off x="1331913" y="1844675"/>
            <a:ext cx="73437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3600" dirty="0">
              <a:latin typeface="Calibri" pitchFamily="34" charset="0"/>
            </a:endParaRPr>
          </a:p>
          <a:p>
            <a:pPr algn="ctr"/>
            <a:r>
              <a:rPr lang="it-IT" sz="3600" dirty="0">
                <a:latin typeface="Calibri" pitchFamily="34" charset="0"/>
              </a:rPr>
              <a:t> </a:t>
            </a:r>
            <a:endParaRPr lang="it-IT" sz="3600" i="1" dirty="0">
              <a:latin typeface="Calibri" pitchFamily="34" charset="0"/>
            </a:endParaRPr>
          </a:p>
          <a:p>
            <a:pPr algn="ctr"/>
            <a:r>
              <a:rPr lang="it-IT" sz="3600" b="1" i="1" dirty="0" smtClean="0">
                <a:latin typeface="Calibri" pitchFamily="34" charset="0"/>
              </a:rPr>
              <a:t>Traffico </a:t>
            </a:r>
            <a:r>
              <a:rPr lang="it-IT" sz="3600" b="1" i="1" dirty="0" err="1" smtClean="0">
                <a:latin typeface="Calibri" pitchFamily="34" charset="0"/>
              </a:rPr>
              <a:t>ground</a:t>
            </a:r>
            <a:r>
              <a:rPr lang="it-IT" sz="3600" b="1" i="1" dirty="0" smtClean="0">
                <a:latin typeface="Calibri" pitchFamily="34" charset="0"/>
              </a:rPr>
              <a:t>, sicurezza e nuove tecnologie</a:t>
            </a:r>
            <a:endParaRPr lang="en-GB" sz="3600" b="1" dirty="0">
              <a:latin typeface="Calibri" pitchFamily="34" charset="0"/>
            </a:endParaRPr>
          </a:p>
        </p:txBody>
      </p:sp>
      <p:sp>
        <p:nvSpPr>
          <p:cNvPr id="15367" name="Segnaposto numero diapositiva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4C25320D-6768-4F03-8540-4BFF78AE0996}" type="slidenum">
              <a:rPr lang="it-IT"/>
              <a:pPr fontAlgn="base">
                <a:spcAft>
                  <a:spcPct val="0"/>
                </a:spcAft>
              </a:pPr>
              <a:t>1</a:t>
            </a:fld>
            <a:endParaRPr lang="it-IT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71550" y="692696"/>
            <a:ext cx="7272338" cy="5328592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QUALE DATO SI VUOLE CONOSCERE ?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err="1" smtClean="0"/>
              <a:t>Identificare</a:t>
            </a:r>
            <a:r>
              <a:rPr lang="en-US" sz="2000" i="1" dirty="0" smtClean="0"/>
              <a:t> un </a:t>
            </a:r>
            <a:r>
              <a:rPr lang="en-US" sz="2000" i="1" dirty="0" err="1" smtClean="0"/>
              <a:t>Aereo</a:t>
            </a:r>
            <a:r>
              <a:rPr lang="en-US" sz="2000" i="1" dirty="0" smtClean="0"/>
              <a:t> o un </a:t>
            </a:r>
            <a:r>
              <a:rPr lang="en-US" sz="2000" i="1" dirty="0" err="1" smtClean="0"/>
              <a:t>Veicolo</a:t>
            </a:r>
            <a:r>
              <a:rPr lang="en-US" sz="2000" i="1" dirty="0" smtClean="0"/>
              <a:t> in </a:t>
            </a:r>
            <a:r>
              <a:rPr lang="en-US" sz="2000" i="1" dirty="0" err="1" smtClean="0"/>
              <a:t>una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posizione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tridimentsionale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nello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spazio</a:t>
            </a:r>
            <a:r>
              <a:rPr lang="en-US" sz="2000" i="1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400" i="1" dirty="0" smtClean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10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115616" y="836712"/>
            <a:ext cx="72383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A-SMGCS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Advanced Surface Movement Guidance and Control Systems</a:t>
            </a:r>
            <a:endParaRPr lang="it-IT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Freccia a destra 17"/>
          <p:cNvSpPr/>
          <p:nvPr/>
        </p:nvSpPr>
        <p:spPr bwMode="auto">
          <a:xfrm rot="5400000">
            <a:off x="4396732" y="1372020"/>
            <a:ext cx="504056" cy="1161633"/>
          </a:xfrm>
          <a:prstGeom prst="rightArrow">
            <a:avLst/>
          </a:prstGeom>
          <a:noFill/>
          <a:ln w="2857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00" lvl="1" indent="-495300" algn="ctr">
              <a:spcBef>
                <a:spcPct val="50000"/>
              </a:spcBef>
              <a:buClr>
                <a:srgbClr val="FFFF99"/>
              </a:buClr>
              <a:buFont typeface="Wingdings" pitchFamily="2" charset="2"/>
              <a:buChar char="ü"/>
            </a:pP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Verdana" pitchFamily="34" charset="0"/>
            </a:endParaRPr>
          </a:p>
        </p:txBody>
      </p:sp>
      <p:sp>
        <p:nvSpPr>
          <p:cNvPr id="14" name="Freccia a destra 13"/>
          <p:cNvSpPr/>
          <p:nvPr/>
        </p:nvSpPr>
        <p:spPr bwMode="auto">
          <a:xfrm rot="5400000">
            <a:off x="4396732" y="2956196"/>
            <a:ext cx="504055" cy="1161633"/>
          </a:xfrm>
          <a:prstGeom prst="rightArrow">
            <a:avLst/>
          </a:prstGeom>
          <a:noFill/>
          <a:ln w="2857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00" lvl="1" indent="-495300" algn="ctr">
              <a:spcBef>
                <a:spcPct val="50000"/>
              </a:spcBef>
              <a:buClr>
                <a:srgbClr val="FFFF99"/>
              </a:buClr>
              <a:buFont typeface="Wingdings" pitchFamily="2" charset="2"/>
              <a:buChar char="ü"/>
            </a:pP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Verdana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187624" y="386104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t-IT" sz="2000" dirty="0" smtClean="0">
                <a:latin typeface="+mn-lt"/>
              </a:rPr>
              <a:t>COME SI VUOLE USARE QUESTA INFORMAZIONE ?</a:t>
            </a:r>
            <a:endParaRPr lang="en-US" sz="2000" dirty="0" smtClean="0">
              <a:latin typeface="+mn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59632" y="4221088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Per </a:t>
            </a:r>
            <a:r>
              <a:rPr lang="en-US" dirty="0" err="1" smtClean="0">
                <a:latin typeface="+mn-lt"/>
              </a:rPr>
              <a:t>conoscere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ogni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istante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traffico</a:t>
            </a:r>
            <a:r>
              <a:rPr lang="en-US" dirty="0" smtClean="0">
                <a:latin typeface="+mn-lt"/>
              </a:rPr>
              <a:t> air-side, </a:t>
            </a:r>
            <a:r>
              <a:rPr lang="en-US" dirty="0" err="1" smtClean="0">
                <a:latin typeface="+mn-lt"/>
              </a:rPr>
              <a:t>sorvegliare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prevenire</a:t>
            </a:r>
            <a:r>
              <a:rPr lang="en-US" dirty="0" smtClean="0">
                <a:latin typeface="+mn-lt"/>
              </a:rPr>
              <a:t> le runway incursions, </a:t>
            </a:r>
            <a:r>
              <a:rPr lang="en-US" dirty="0" err="1" smtClean="0">
                <a:latin typeface="+mn-lt"/>
              </a:rPr>
              <a:t>definire</a:t>
            </a:r>
            <a:r>
              <a:rPr lang="en-US" dirty="0" smtClean="0">
                <a:latin typeface="+mn-lt"/>
              </a:rPr>
              <a:t> le </a:t>
            </a:r>
            <a:r>
              <a:rPr lang="en-US" dirty="0" err="1" smtClean="0">
                <a:latin typeface="+mn-lt"/>
              </a:rPr>
              <a:t>gli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stati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allarme</a:t>
            </a:r>
            <a:r>
              <a:rPr lang="en-US" dirty="0" smtClean="0">
                <a:latin typeface="+mn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Per </a:t>
            </a:r>
            <a:r>
              <a:rPr lang="en-US" dirty="0" err="1" smtClean="0">
                <a:latin typeface="+mn-lt"/>
              </a:rPr>
              <a:t>conoscere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ogni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istante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posizione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aerei</a:t>
            </a:r>
            <a:r>
              <a:rPr lang="en-US" dirty="0" smtClean="0">
                <a:latin typeface="+mn-lt"/>
              </a:rPr>
              <a:t> e </a:t>
            </a:r>
            <a:r>
              <a:rPr lang="en-US" dirty="0" err="1" smtClean="0">
                <a:latin typeface="+mn-lt"/>
              </a:rPr>
              <a:t>veicoli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tramite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rappresentazione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su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mappa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digitale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usare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tali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informazioni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definire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percorsi</a:t>
            </a:r>
            <a:r>
              <a:rPr lang="en-US" dirty="0" smtClean="0">
                <a:latin typeface="+mn-lt"/>
              </a:rPr>
              <a:t> e clearance per la </a:t>
            </a:r>
            <a:r>
              <a:rPr lang="en-US" dirty="0" err="1" smtClean="0">
                <a:latin typeface="+mn-lt"/>
              </a:rPr>
              <a:t>movimentazione</a:t>
            </a:r>
            <a:r>
              <a:rPr lang="en-US" dirty="0" smtClean="0">
                <a:latin typeface="+mn-lt"/>
              </a:rPr>
              <a:t> ground.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536432"/>
            <a:ext cx="1905000" cy="457200"/>
          </a:xfrm>
        </p:spPr>
        <p:txBody>
          <a:bodyPr/>
          <a:lstStyle/>
          <a:p>
            <a:pPr>
              <a:defRPr/>
            </a:pPr>
            <a:fld id="{4233C2BF-601B-4976-8615-3B40B10DA427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971550" y="764704"/>
            <a:ext cx="7272338" cy="5159846"/>
          </a:xfrm>
          <a:prstGeom prst="round2DiagRect">
            <a:avLst/>
          </a:prstGeom>
          <a:noFill/>
          <a:ln w="12700" cap="flat" algn="ctr">
            <a:solidFill>
              <a:srgbClr val="800029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it-IT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2200" b="1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en-US" sz="2200" b="1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400" b="0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83768" y="1196752"/>
            <a:ext cx="4824536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FF0000"/>
                </a:solidFill>
                <a:latin typeface="+mj-lt"/>
              </a:rPr>
              <a:t>Surface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</a:rPr>
              <a:t>Movement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 Radar (SMR)</a:t>
            </a:r>
            <a:endParaRPr lang="en-US" sz="20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Immagine 5" descr="air-control-1293448_6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772816"/>
            <a:ext cx="1656184" cy="1656184"/>
          </a:xfrm>
          <a:prstGeom prst="rect">
            <a:avLst/>
          </a:prstGeom>
        </p:spPr>
      </p:pic>
      <p:pic>
        <p:nvPicPr>
          <p:cNvPr id="9" name="Immagine 8" descr="bremen-1588960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72816"/>
            <a:ext cx="2232248" cy="161838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051720" y="836712"/>
            <a:ext cx="55923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TECNOLOGIA </a:t>
            </a:r>
            <a:r>
              <a:rPr lang="it-IT" dirty="0" err="1" smtClean="0"/>
              <a:t>DI</a:t>
            </a:r>
            <a:r>
              <a:rPr lang="it-IT" dirty="0" smtClean="0"/>
              <a:t> BASE: USO </a:t>
            </a:r>
            <a:r>
              <a:rPr lang="it-IT" dirty="0" err="1" smtClean="0"/>
              <a:t>DI</a:t>
            </a:r>
            <a:r>
              <a:rPr lang="it-IT" dirty="0" smtClean="0"/>
              <a:t> RADAR </a:t>
            </a:r>
            <a:r>
              <a:rPr lang="it-IT" dirty="0" err="1" smtClean="0"/>
              <a:t>DI</a:t>
            </a:r>
            <a:r>
              <a:rPr lang="it-IT" dirty="0" smtClean="0"/>
              <a:t> TERRA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259632" y="3645024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0000FF"/>
                </a:solidFill>
              </a:rPr>
              <a:t>VANTAGGI: Possibilità di implementare algoritmi </a:t>
            </a:r>
            <a:r>
              <a:rPr lang="it-IT" i="1" dirty="0" smtClean="0">
                <a:solidFill>
                  <a:srgbClr val="0000FF"/>
                </a:solidFill>
              </a:rPr>
              <a:t>DSP – </a:t>
            </a:r>
            <a:r>
              <a:rPr lang="it-IT" i="1" dirty="0" err="1" smtClean="0">
                <a:solidFill>
                  <a:srgbClr val="0000FF"/>
                </a:solidFill>
              </a:rPr>
              <a:t>Digital</a:t>
            </a:r>
            <a:r>
              <a:rPr lang="it-IT" i="1" dirty="0" smtClean="0">
                <a:solidFill>
                  <a:srgbClr val="0000FF"/>
                </a:solidFill>
              </a:rPr>
              <a:t> </a:t>
            </a:r>
            <a:r>
              <a:rPr lang="it-IT" i="1" dirty="0" err="1" smtClean="0">
                <a:solidFill>
                  <a:srgbClr val="0000FF"/>
                </a:solidFill>
              </a:rPr>
              <a:t>Signal</a:t>
            </a:r>
            <a:r>
              <a:rPr lang="it-IT" i="1" dirty="0" smtClean="0">
                <a:solidFill>
                  <a:srgbClr val="0000FF"/>
                </a:solidFill>
              </a:rPr>
              <a:t> Processing </a:t>
            </a:r>
            <a:r>
              <a:rPr lang="it-IT" dirty="0" smtClean="0">
                <a:solidFill>
                  <a:srgbClr val="0000FF"/>
                </a:solidFill>
              </a:rPr>
              <a:t>che elaborano il segale radar riflesso dagli oggetti e forniscono informazioni in merito a dimensioni, velocità, direzione, senza altri ausili tecnologici.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259632" y="4869160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FF0000"/>
                </a:solidFill>
              </a:rPr>
              <a:t>VULNERABILITA’: allineamenti di aerei o veicoli possono generare riflessioni che rendono il segnale non sempre affidabile.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e35760\Desktop\12) ULTERIORI ATTIVITA'\Demetra dic 2018 Cardi\radio-waves-303258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628800"/>
            <a:ext cx="2756322" cy="18722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3C2BF-601B-4976-8615-3B40B10DA427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1043608" y="764704"/>
            <a:ext cx="7272338" cy="5159846"/>
          </a:xfrm>
          <a:prstGeom prst="round2DiagRect">
            <a:avLst/>
          </a:prstGeom>
          <a:noFill/>
          <a:ln w="12700" cap="flat" algn="ctr">
            <a:solidFill>
              <a:srgbClr val="800029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it-IT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2200" b="1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en-US" sz="2200" b="1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400" b="0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59632" y="1988840"/>
            <a:ext cx="2668551" cy="40011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000" dirty="0" err="1" smtClean="0">
                <a:solidFill>
                  <a:srgbClr val="0000FF"/>
                </a:solidFill>
                <a:latin typeface="+mj-lt"/>
              </a:rPr>
              <a:t>Multilateration</a:t>
            </a:r>
            <a:r>
              <a:rPr lang="it-IT" sz="2000" dirty="0" smtClean="0">
                <a:solidFill>
                  <a:srgbClr val="0000FF"/>
                </a:solidFill>
                <a:latin typeface="+mj-lt"/>
              </a:rPr>
              <a:t> ( MLAT )</a:t>
            </a:r>
            <a:endParaRPr lang="it-IT" sz="20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Immagine 7" descr="antennas-1090084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20888"/>
            <a:ext cx="2808312" cy="210623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644008" y="1844824"/>
            <a:ext cx="3096344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0000FF"/>
                </a:solidFill>
              </a:rPr>
              <a:t>Automatic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err="1" smtClean="0">
                <a:solidFill>
                  <a:srgbClr val="0000FF"/>
                </a:solidFill>
              </a:rPr>
              <a:t>Dependent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err="1" smtClean="0">
                <a:solidFill>
                  <a:srgbClr val="0000FF"/>
                </a:solidFill>
              </a:rPr>
              <a:t>Surveillance</a:t>
            </a:r>
            <a:r>
              <a:rPr lang="it-IT" dirty="0" smtClean="0">
                <a:solidFill>
                  <a:srgbClr val="0000FF"/>
                </a:solidFill>
              </a:rPr>
              <a:t> Broadcast (ADS-B) 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11" name="Immagine 10" descr="tower-820001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708920"/>
            <a:ext cx="3096344" cy="2061004"/>
          </a:xfrm>
          <a:prstGeom prst="rect">
            <a:avLst/>
          </a:prstGeom>
        </p:spPr>
      </p:pic>
      <p:pic>
        <p:nvPicPr>
          <p:cNvPr id="12" name="Immagine 11" descr="satellite-1820063_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708920"/>
            <a:ext cx="1402088" cy="736096"/>
          </a:xfrm>
          <a:prstGeom prst="rect">
            <a:avLst/>
          </a:prstGeom>
        </p:spPr>
      </p:pic>
      <p:pic>
        <p:nvPicPr>
          <p:cNvPr id="13" name="Immagine 12" descr="cockpit-2671081_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005064"/>
            <a:ext cx="1083288" cy="722756"/>
          </a:xfrm>
          <a:prstGeom prst="rect">
            <a:avLst/>
          </a:prstGeom>
        </p:spPr>
      </p:pic>
      <p:sp>
        <p:nvSpPr>
          <p:cNvPr id="14" name="Freccia a incrocio 13"/>
          <p:cNvSpPr>
            <a:spLocks/>
          </p:cNvSpPr>
          <p:nvPr/>
        </p:nvSpPr>
        <p:spPr bwMode="auto">
          <a:xfrm rot="19270446">
            <a:off x="5992459" y="3487435"/>
            <a:ext cx="509356" cy="576064"/>
          </a:xfrm>
          <a:prstGeom prst="quadArrow">
            <a:avLst/>
          </a:prstGeom>
          <a:solidFill>
            <a:srgbClr val="FF0000"/>
          </a:solidFill>
          <a:ln w="12700" cap="sq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99"/>
              </a:buClr>
              <a:buSzTx/>
              <a:buFont typeface="Wingdings" pitchFamily="2" charset="2"/>
              <a:buChar char="ü"/>
              <a:tabLst/>
            </a:pPr>
            <a:endParaRPr kumimoji="0" lang="it-IT" sz="32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Verdana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411760" y="836712"/>
            <a:ext cx="46047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TECNOLOGIE </a:t>
            </a:r>
            <a:r>
              <a:rPr lang="it-IT" dirty="0" err="1" smtClean="0"/>
              <a:t>DI</a:t>
            </a:r>
            <a:r>
              <a:rPr lang="it-IT" dirty="0" smtClean="0"/>
              <a:t> ULTIMA GENERAZIONE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259632" y="4581128"/>
            <a:ext cx="2808312" cy="116955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Uso del principio della </a:t>
            </a:r>
            <a:r>
              <a:rPr lang="it-IT" sz="1400" dirty="0" err="1" smtClean="0"/>
              <a:t>multilaterazione</a:t>
            </a:r>
            <a:r>
              <a:rPr lang="it-IT" sz="1400" dirty="0" smtClean="0"/>
              <a:t> dei segnali per l’elaborazione di un dato “esatto” privo dell’errore legato alla singola sorgente di emissione.</a:t>
            </a:r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644008" y="4797152"/>
            <a:ext cx="3096344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Uso della localizzazione satellitare quale sorgente dei dati usati a terra.</a:t>
            </a:r>
            <a:endParaRPr lang="it-IT" sz="1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475656" y="1340768"/>
            <a:ext cx="644580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 smtClean="0"/>
              <a:t>INTEGRAZIONE DELLE INFORMAZIONI </a:t>
            </a:r>
            <a:r>
              <a:rPr lang="it-IT" sz="1200" dirty="0" err="1" smtClean="0"/>
              <a:t>DI</a:t>
            </a:r>
            <a:r>
              <a:rPr lang="it-IT" sz="1200" dirty="0" smtClean="0"/>
              <a:t> RADAR SMR CON INFORMAZIONI DATE DA</a:t>
            </a:r>
            <a:endParaRPr lang="it-IT" sz="12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71550" y="764704"/>
            <a:ext cx="7272338" cy="5159846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 smtClean="0">
                <a:latin typeface="+mn-lt"/>
                <a:ea typeface="Verdana" pitchFamily="34" charset="0"/>
                <a:cs typeface="Verdana" pitchFamily="34" charset="0"/>
              </a:rPr>
              <a:t>AIRPORT COLLABORATIVE DECISION MAKING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1800" i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400" i="1" dirty="0" smtClean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3924533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560" y="188640"/>
            <a:ext cx="8136904" cy="5976664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i="1" dirty="0" smtClean="0">
                <a:solidFill>
                  <a:srgbClr val="0070C0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1859"/>
            <a:ext cx="3240360" cy="335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14</a:t>
            </a:fld>
            <a:endParaRPr lang="it-IT"/>
          </a:p>
        </p:txBody>
      </p:sp>
      <p:sp>
        <p:nvSpPr>
          <p:cNvPr id="18437" name="Rettangolo 6"/>
          <p:cNvSpPr>
            <a:spLocks noChangeArrowheads="1"/>
          </p:cNvSpPr>
          <p:nvPr/>
        </p:nvSpPr>
        <p:spPr bwMode="auto">
          <a:xfrm>
            <a:off x="4572000" y="2996952"/>
            <a:ext cx="396044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it-IT" sz="2200" dirty="0" smtClean="0">
                <a:latin typeface="+mj-lt"/>
              </a:rPr>
              <a:t>Ha </a:t>
            </a:r>
            <a:r>
              <a:rPr lang="en-US" altLang="it-IT" sz="2200" dirty="0" err="1" smtClean="0">
                <a:latin typeface="+mj-lt"/>
              </a:rPr>
              <a:t>l’obiettivo</a:t>
            </a:r>
            <a:r>
              <a:rPr lang="en-US" altLang="it-IT" sz="2200" dirty="0" smtClean="0">
                <a:latin typeface="+mj-lt"/>
              </a:rPr>
              <a:t> </a:t>
            </a:r>
            <a:r>
              <a:rPr lang="en-US" altLang="it-IT" sz="2200" dirty="0" err="1" smtClean="0">
                <a:latin typeface="+mj-lt"/>
              </a:rPr>
              <a:t>di</a:t>
            </a:r>
            <a:r>
              <a:rPr lang="en-US" altLang="it-IT" sz="2200" dirty="0" smtClean="0">
                <a:latin typeface="+mj-lt"/>
              </a:rPr>
              <a:t> </a:t>
            </a:r>
            <a:r>
              <a:rPr lang="en-US" altLang="it-IT" sz="2200" dirty="0" err="1" smtClean="0">
                <a:latin typeface="+mj-lt"/>
              </a:rPr>
              <a:t>migliorare</a:t>
            </a:r>
            <a:r>
              <a:rPr lang="en-US" altLang="it-IT" sz="2200" dirty="0" smtClean="0">
                <a:latin typeface="+mj-lt"/>
              </a:rPr>
              <a:t> </a:t>
            </a:r>
            <a:r>
              <a:rPr lang="en-US" altLang="it-IT" sz="2200" dirty="0" err="1" smtClean="0">
                <a:latin typeface="+mj-lt"/>
              </a:rPr>
              <a:t>l’Air</a:t>
            </a:r>
            <a:r>
              <a:rPr lang="en-US" altLang="it-IT" sz="2200" dirty="0" smtClean="0">
                <a:latin typeface="+mj-lt"/>
              </a:rPr>
              <a:t> Traffic Flow and Capacity Management (ATFCM) </a:t>
            </a:r>
            <a:r>
              <a:rPr lang="en-US" altLang="it-IT" sz="2200" dirty="0" err="1" smtClean="0">
                <a:latin typeface="+mj-lt"/>
              </a:rPr>
              <a:t>sugli</a:t>
            </a:r>
            <a:r>
              <a:rPr lang="en-US" altLang="it-IT" sz="2200" dirty="0" smtClean="0">
                <a:latin typeface="+mj-lt"/>
              </a:rPr>
              <a:t> </a:t>
            </a:r>
            <a:r>
              <a:rPr lang="en-US" altLang="it-IT" sz="2200" dirty="0" err="1" smtClean="0">
                <a:latin typeface="+mj-lt"/>
              </a:rPr>
              <a:t>aeroporti</a:t>
            </a:r>
            <a:r>
              <a:rPr lang="en-US" altLang="it-IT" sz="2200" dirty="0" smtClean="0">
                <a:latin typeface="+mj-lt"/>
              </a:rPr>
              <a:t> </a:t>
            </a:r>
            <a:r>
              <a:rPr lang="en-US" altLang="it-IT" sz="2200" dirty="0" err="1" smtClean="0">
                <a:latin typeface="+mj-lt"/>
              </a:rPr>
              <a:t>riducendo</a:t>
            </a:r>
            <a:r>
              <a:rPr lang="en-US" altLang="it-IT" sz="2200" dirty="0" smtClean="0">
                <a:latin typeface="+mj-lt"/>
              </a:rPr>
              <a:t> </a:t>
            </a:r>
            <a:r>
              <a:rPr lang="en-US" altLang="it-IT" sz="2200" dirty="0" err="1" smtClean="0">
                <a:latin typeface="+mj-lt"/>
              </a:rPr>
              <a:t>i</a:t>
            </a:r>
            <a:r>
              <a:rPr lang="en-US" altLang="it-IT" sz="2200" dirty="0" smtClean="0">
                <a:latin typeface="+mj-lt"/>
              </a:rPr>
              <a:t> </a:t>
            </a:r>
            <a:r>
              <a:rPr lang="en-US" altLang="it-IT" sz="2200" dirty="0" err="1" smtClean="0">
                <a:latin typeface="+mj-lt"/>
              </a:rPr>
              <a:t>ritardi</a:t>
            </a:r>
            <a:r>
              <a:rPr lang="en-US" altLang="it-IT" sz="2200" dirty="0" smtClean="0">
                <a:latin typeface="+mj-lt"/>
              </a:rPr>
              <a:t>, </a:t>
            </a:r>
            <a:r>
              <a:rPr lang="en-US" altLang="it-IT" sz="2200" dirty="0" err="1" smtClean="0">
                <a:latin typeface="+mj-lt"/>
              </a:rPr>
              <a:t>aumentando</a:t>
            </a:r>
            <a:r>
              <a:rPr lang="en-US" altLang="it-IT" sz="2200" dirty="0" smtClean="0">
                <a:latin typeface="+mj-lt"/>
              </a:rPr>
              <a:t> la </a:t>
            </a:r>
            <a:r>
              <a:rPr lang="en-US" altLang="it-IT" sz="2200" dirty="0" err="1" smtClean="0">
                <a:latin typeface="+mj-lt"/>
              </a:rPr>
              <a:t>predittibilità</a:t>
            </a:r>
            <a:r>
              <a:rPr lang="en-US" altLang="it-IT" sz="2200" dirty="0" smtClean="0">
                <a:latin typeface="+mj-lt"/>
              </a:rPr>
              <a:t> </a:t>
            </a:r>
            <a:r>
              <a:rPr lang="en-US" altLang="it-IT" sz="2200" dirty="0" err="1" smtClean="0">
                <a:latin typeface="+mj-lt"/>
              </a:rPr>
              <a:t>degli</a:t>
            </a:r>
            <a:r>
              <a:rPr lang="en-US" altLang="it-IT" sz="2200" dirty="0" smtClean="0">
                <a:latin typeface="+mj-lt"/>
              </a:rPr>
              <a:t> </a:t>
            </a:r>
            <a:r>
              <a:rPr lang="en-US" altLang="it-IT" sz="2200" dirty="0" err="1" smtClean="0">
                <a:latin typeface="+mj-lt"/>
              </a:rPr>
              <a:t>eventi</a:t>
            </a:r>
            <a:r>
              <a:rPr lang="en-US" altLang="it-IT" sz="2200" dirty="0" smtClean="0">
                <a:latin typeface="+mj-lt"/>
              </a:rPr>
              <a:t> </a:t>
            </a:r>
            <a:r>
              <a:rPr lang="en-US" altLang="it-IT" sz="2200" dirty="0" err="1" smtClean="0">
                <a:latin typeface="+mj-lt"/>
              </a:rPr>
              <a:t>ed</a:t>
            </a:r>
            <a:r>
              <a:rPr lang="en-US" altLang="it-IT" sz="2200" dirty="0" smtClean="0">
                <a:latin typeface="+mj-lt"/>
              </a:rPr>
              <a:t> </a:t>
            </a:r>
            <a:r>
              <a:rPr lang="en-US" altLang="it-IT" sz="2200" dirty="0" err="1" smtClean="0">
                <a:latin typeface="+mj-lt"/>
              </a:rPr>
              <a:t>ottimizzando</a:t>
            </a:r>
            <a:r>
              <a:rPr lang="en-US" altLang="it-IT" sz="2200" dirty="0" smtClean="0">
                <a:latin typeface="+mj-lt"/>
              </a:rPr>
              <a:t> </a:t>
            </a:r>
            <a:r>
              <a:rPr lang="en-US" altLang="it-IT" sz="2200" dirty="0" err="1" smtClean="0">
                <a:latin typeface="+mj-lt"/>
              </a:rPr>
              <a:t>l’utilizzo</a:t>
            </a:r>
            <a:r>
              <a:rPr lang="en-US" altLang="it-IT" sz="2200" dirty="0" smtClean="0">
                <a:latin typeface="+mj-lt"/>
              </a:rPr>
              <a:t> </a:t>
            </a:r>
            <a:r>
              <a:rPr lang="en-US" altLang="it-IT" sz="2200" dirty="0" err="1" smtClean="0">
                <a:latin typeface="+mj-lt"/>
              </a:rPr>
              <a:t>delle</a:t>
            </a:r>
            <a:r>
              <a:rPr lang="en-US" altLang="it-IT" sz="2200" dirty="0" smtClean="0">
                <a:latin typeface="+mj-lt"/>
              </a:rPr>
              <a:t> </a:t>
            </a:r>
            <a:r>
              <a:rPr lang="en-US" altLang="it-IT" sz="2200" dirty="0" err="1" smtClean="0">
                <a:latin typeface="+mj-lt"/>
              </a:rPr>
              <a:t>risorse</a:t>
            </a:r>
            <a:r>
              <a:rPr lang="en-US" altLang="it-IT" sz="2200" dirty="0" smtClean="0">
                <a:latin typeface="+mj-lt"/>
              </a:rPr>
              <a:t>  </a:t>
            </a:r>
            <a:r>
              <a:rPr lang="en-US" altLang="it-IT" sz="2200" dirty="0" err="1" smtClean="0">
                <a:latin typeface="+mj-lt"/>
              </a:rPr>
              <a:t>da</a:t>
            </a:r>
            <a:r>
              <a:rPr lang="en-US" altLang="it-IT" sz="2200" dirty="0" smtClean="0">
                <a:latin typeface="+mj-lt"/>
              </a:rPr>
              <a:t> parte </a:t>
            </a:r>
            <a:r>
              <a:rPr lang="en-US" altLang="it-IT" sz="2200" dirty="0" err="1" smtClean="0">
                <a:latin typeface="+mj-lt"/>
              </a:rPr>
              <a:t>degli</a:t>
            </a:r>
            <a:r>
              <a:rPr lang="en-US" altLang="it-IT" sz="2200" dirty="0" smtClean="0">
                <a:latin typeface="+mj-lt"/>
              </a:rPr>
              <a:t> </a:t>
            </a:r>
            <a:r>
              <a:rPr lang="en-US" altLang="it-IT" sz="2200" dirty="0" err="1" smtClean="0">
                <a:latin typeface="+mj-lt"/>
              </a:rPr>
              <a:t>attori</a:t>
            </a:r>
            <a:r>
              <a:rPr lang="en-US" altLang="it-IT" sz="2200" dirty="0" smtClean="0">
                <a:latin typeface="+mj-lt"/>
              </a:rPr>
              <a:t> </a:t>
            </a:r>
            <a:r>
              <a:rPr lang="en-US" altLang="it-IT" sz="2200" dirty="0" err="1" smtClean="0">
                <a:latin typeface="+mj-lt"/>
              </a:rPr>
              <a:t>coinvolti</a:t>
            </a:r>
            <a:r>
              <a:rPr lang="en-US" altLang="it-IT" sz="2200" dirty="0" smtClean="0">
                <a:latin typeface="+mj-lt"/>
              </a:rPr>
              <a:t>.</a:t>
            </a:r>
            <a:endParaRPr lang="it-IT" altLang="it-IT" sz="2200" dirty="0" smtClean="0">
              <a:latin typeface="+mj-lt"/>
            </a:endParaRPr>
          </a:p>
        </p:txBody>
      </p:sp>
      <p:sp>
        <p:nvSpPr>
          <p:cNvPr id="8" name="Rettangolo 6"/>
          <p:cNvSpPr>
            <a:spLocks noChangeArrowheads="1"/>
          </p:cNvSpPr>
          <p:nvPr/>
        </p:nvSpPr>
        <p:spPr bwMode="auto">
          <a:xfrm>
            <a:off x="2771800" y="404664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it-IT" sz="2400" b="1" dirty="0" smtClean="0">
                <a:latin typeface="+mn-lt"/>
                <a:cs typeface="Arial" pitchFamily="34" charset="0"/>
              </a:rPr>
              <a:t>A-CDM</a:t>
            </a:r>
            <a:endParaRPr lang="it-IT" altLang="it-IT" sz="2200" dirty="0" smtClean="0">
              <a:latin typeface="+mj-lt"/>
            </a:endParaRPr>
          </a:p>
        </p:txBody>
      </p:sp>
      <p:sp>
        <p:nvSpPr>
          <p:cNvPr id="10" name="Rettangolo 6"/>
          <p:cNvSpPr>
            <a:spLocks noChangeArrowheads="1"/>
          </p:cNvSpPr>
          <p:nvPr/>
        </p:nvSpPr>
        <p:spPr bwMode="auto">
          <a:xfrm>
            <a:off x="1115616" y="1052736"/>
            <a:ext cx="741682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it-IT" sz="2200" dirty="0" smtClean="0">
                <a:latin typeface="+mn-lt"/>
                <a:cs typeface="Arial" pitchFamily="34" charset="0"/>
              </a:rPr>
              <a:t>L’ </a:t>
            </a:r>
            <a:r>
              <a:rPr lang="it-IT" sz="2200"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Airport</a:t>
            </a:r>
            <a:r>
              <a:rPr lang="it-IT" sz="22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Collaborative </a:t>
            </a:r>
            <a:r>
              <a:rPr lang="it-IT" sz="2200"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Decision</a:t>
            </a:r>
            <a:r>
              <a:rPr lang="it-IT" sz="22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it-IT" sz="2200"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Making</a:t>
            </a:r>
            <a:r>
              <a:rPr lang="it-IT" sz="22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A-CDM </a:t>
            </a:r>
            <a:r>
              <a:rPr lang="it-IT" altLang="it-IT" sz="2200" dirty="0" smtClean="0">
                <a:latin typeface="+mj-lt"/>
              </a:rPr>
              <a:t>è un obiettivo dell’</a:t>
            </a:r>
            <a:r>
              <a:rPr lang="it-IT" altLang="it-IT" sz="2200" b="1" dirty="0" smtClean="0">
                <a:solidFill>
                  <a:srgbClr val="FF0000"/>
                </a:solidFill>
                <a:latin typeface="+mj-lt"/>
              </a:rPr>
              <a:t>ESSIP</a:t>
            </a:r>
            <a:r>
              <a:rPr lang="it-IT" altLang="it-IT" sz="2200" dirty="0" smtClean="0">
                <a:latin typeface="+mj-lt"/>
              </a:rPr>
              <a:t> </a:t>
            </a:r>
            <a:r>
              <a:rPr lang="it-IT" altLang="it-IT" dirty="0" smtClean="0">
                <a:latin typeface="+mj-lt"/>
              </a:rPr>
              <a:t>(</a:t>
            </a:r>
            <a:r>
              <a:rPr lang="it-IT" altLang="it-IT" dirty="0" err="1" smtClean="0">
                <a:latin typeface="+mj-lt"/>
              </a:rPr>
              <a:t>European</a:t>
            </a:r>
            <a:r>
              <a:rPr lang="it-IT" altLang="it-IT" dirty="0" smtClean="0">
                <a:latin typeface="+mj-lt"/>
              </a:rPr>
              <a:t> Single Sky </a:t>
            </a:r>
            <a:r>
              <a:rPr lang="it-IT" altLang="it-IT" dirty="0" err="1" smtClean="0">
                <a:latin typeface="+mj-lt"/>
              </a:rPr>
              <a:t>Implementation</a:t>
            </a:r>
            <a:r>
              <a:rPr lang="it-IT" altLang="it-IT" dirty="0" smtClean="0">
                <a:latin typeface="+mj-lt"/>
              </a:rPr>
              <a:t> </a:t>
            </a:r>
            <a:r>
              <a:rPr lang="it-IT" altLang="it-IT" dirty="0" err="1" smtClean="0">
                <a:latin typeface="+mj-lt"/>
              </a:rPr>
              <a:t>Plan</a:t>
            </a:r>
            <a:r>
              <a:rPr lang="it-IT" altLang="it-IT" dirty="0" smtClean="0">
                <a:latin typeface="+mj-lt"/>
              </a:rPr>
              <a:t>)</a:t>
            </a:r>
            <a:endParaRPr lang="en-US" altLang="it-IT" dirty="0" smtClean="0">
              <a:latin typeface="+mj-lt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it-IT" sz="2200" dirty="0" smtClean="0">
                <a:latin typeface="+mj-lt"/>
              </a:rPr>
              <a:t>È parte del </a:t>
            </a:r>
            <a:r>
              <a:rPr lang="en-US" altLang="it-IT" sz="2200" b="1" dirty="0" smtClean="0">
                <a:solidFill>
                  <a:srgbClr val="FF0000"/>
                </a:solidFill>
                <a:latin typeface="+mj-lt"/>
              </a:rPr>
              <a:t>LSSIP</a:t>
            </a:r>
            <a:r>
              <a:rPr lang="en-US" altLang="it-IT" sz="2200" dirty="0" smtClean="0">
                <a:latin typeface="+mj-lt"/>
              </a:rPr>
              <a:t> – Italy </a:t>
            </a:r>
            <a:r>
              <a:rPr lang="it-IT" altLang="it-IT" dirty="0" smtClean="0">
                <a:latin typeface="+mj-lt"/>
              </a:rPr>
              <a:t>(</a:t>
            </a:r>
            <a:r>
              <a:rPr lang="it-IT" altLang="it-IT" dirty="0" err="1" smtClean="0">
                <a:latin typeface="+mj-lt"/>
              </a:rPr>
              <a:t>Local</a:t>
            </a:r>
            <a:r>
              <a:rPr lang="it-IT" altLang="it-IT" dirty="0" smtClean="0">
                <a:latin typeface="+mj-lt"/>
              </a:rPr>
              <a:t> Single Sky </a:t>
            </a:r>
            <a:r>
              <a:rPr lang="it-IT" altLang="it-IT" dirty="0" err="1" smtClean="0">
                <a:latin typeface="+mj-lt"/>
              </a:rPr>
              <a:t>Implementation</a:t>
            </a:r>
            <a:r>
              <a:rPr lang="it-IT" altLang="it-IT" dirty="0" smtClean="0">
                <a:latin typeface="+mj-lt"/>
              </a:rPr>
              <a:t> </a:t>
            </a:r>
            <a:r>
              <a:rPr lang="it-IT" altLang="it-IT" dirty="0" err="1" smtClean="0">
                <a:latin typeface="+mj-lt"/>
              </a:rPr>
              <a:t>Plan</a:t>
            </a:r>
            <a:r>
              <a:rPr lang="it-IT" altLang="it-IT" dirty="0" smtClean="0">
                <a:latin typeface="+mj-lt"/>
              </a:rPr>
              <a:t>)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15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514" b="1642"/>
          <a:stretch>
            <a:fillRect/>
          </a:stretch>
        </p:blipFill>
        <p:spPr bwMode="auto">
          <a:xfrm>
            <a:off x="827584" y="764704"/>
            <a:ext cx="761628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755576" y="332656"/>
            <a:ext cx="7992368" cy="6048672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400" i="1" dirty="0" smtClean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203848" y="404664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it-IT" sz="2400" b="1" dirty="0" smtClean="0">
                <a:latin typeface="+mj-lt"/>
                <a:cs typeface="Arial" pitchFamily="34" charset="0"/>
              </a:rPr>
              <a:t>CONCETTO A-CDM</a:t>
            </a:r>
            <a:endParaRPr lang="en-GB" sz="2400" dirty="0" smtClean="0">
              <a:latin typeface="+mj-lt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71550" y="548680"/>
            <a:ext cx="7776914" cy="5832648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400" i="1" dirty="0" smtClean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16</a:t>
            </a:fld>
            <a:endParaRPr lang="it-IT"/>
          </a:p>
        </p:txBody>
      </p:sp>
      <p:sp>
        <p:nvSpPr>
          <p:cNvPr id="18437" name="Rettangolo 6"/>
          <p:cNvSpPr>
            <a:spLocks noChangeArrowheads="1"/>
          </p:cNvSpPr>
          <p:nvPr/>
        </p:nvSpPr>
        <p:spPr bwMode="auto">
          <a:xfrm>
            <a:off x="971600" y="692696"/>
            <a:ext cx="770485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it-IT" sz="2400" b="1" dirty="0" smtClean="0">
                <a:latin typeface="+mn-lt"/>
                <a:cs typeface="Arial" pitchFamily="34" charset="0"/>
              </a:rPr>
              <a:t>CONCETTO A-CDM</a:t>
            </a:r>
            <a:endParaRPr lang="en-GB" sz="24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</a:pPr>
            <a:r>
              <a:rPr lang="it-IT" altLang="it-IT" sz="2200" dirty="0" smtClean="0">
                <a:latin typeface="+mj-lt"/>
              </a:rPr>
              <a:t>	A-CDM è un </a:t>
            </a:r>
            <a:r>
              <a:rPr lang="it-IT" altLang="it-IT" sz="2200" b="1" dirty="0" smtClean="0">
                <a:solidFill>
                  <a:srgbClr val="FF0000"/>
                </a:solidFill>
                <a:latin typeface="+mj-lt"/>
              </a:rPr>
              <a:t>processo operativo </a:t>
            </a:r>
            <a:r>
              <a:rPr lang="it-IT" altLang="it-IT" sz="2200" dirty="0" smtClean="0">
                <a:latin typeface="+mj-lt"/>
              </a:rPr>
              <a:t>finalizzato all’ottimizzazione del processo di </a:t>
            </a:r>
            <a:r>
              <a:rPr lang="it-IT" altLang="it-IT" sz="2200" dirty="0" err="1" smtClean="0">
                <a:latin typeface="+mj-lt"/>
              </a:rPr>
              <a:t>turn-around</a:t>
            </a:r>
            <a:r>
              <a:rPr lang="it-IT" altLang="it-IT" sz="2200" dirty="0" smtClean="0">
                <a:latin typeface="+mj-lt"/>
              </a:rPr>
              <a:t>.</a:t>
            </a:r>
          </a:p>
          <a:p>
            <a:pPr marL="342900" indent="-342900" algn="just"/>
            <a:r>
              <a:rPr lang="it-IT" altLang="it-IT" sz="2200" dirty="0" smtClean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	</a:t>
            </a:r>
            <a:r>
              <a:rPr lang="it-IT" altLang="it-IT" sz="2200" dirty="0" smtClean="0">
                <a:latin typeface="+mj-lt"/>
              </a:rPr>
              <a:t>I Piani di Volo e tutti i servizi relativi alla gestione dei voli in arrivo ed in partenza vengono coordinati in un unico processo con ben definite responsabilità, procedure operative e </a:t>
            </a:r>
            <a:r>
              <a:rPr lang="it-IT" altLang="it-IT" sz="2200" i="1" dirty="0" err="1" smtClean="0">
                <a:latin typeface="+mj-lt"/>
              </a:rPr>
              <a:t>milestone</a:t>
            </a:r>
            <a:r>
              <a:rPr lang="it-IT" altLang="it-IT" sz="2200" dirty="0" smtClean="0">
                <a:latin typeface="+mj-lt"/>
              </a:rPr>
              <a:t> di avanzamento.</a:t>
            </a:r>
            <a:endParaRPr lang="en-GB" sz="2200" dirty="0">
              <a:latin typeface="Calibri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 l="4755" t="5454" r="2117" b="14546"/>
          <a:stretch>
            <a:fillRect/>
          </a:stretch>
        </p:blipFill>
        <p:spPr bwMode="auto">
          <a:xfrm>
            <a:off x="1403648" y="3284984"/>
            <a:ext cx="6696744" cy="29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156176" y="3284984"/>
            <a:ext cx="19442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5000"/>
              </a:lnSpc>
            </a:pPr>
            <a:r>
              <a:rPr lang="en-US" altLang="it-IT" sz="1500" b="1" dirty="0" smtClean="0">
                <a:solidFill>
                  <a:srgbClr val="FF0000"/>
                </a:solidFill>
                <a:latin typeface="+mj-lt"/>
              </a:rPr>
              <a:t>A-CDM Key elements Milestone Approach</a:t>
            </a:r>
            <a:endParaRPr lang="en-US" altLang="it-IT" sz="15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4370387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827584" y="620688"/>
            <a:ext cx="7776914" cy="5184576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400" i="1" dirty="0" smtClean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17</a:t>
            </a:fld>
            <a:endParaRPr lang="it-IT"/>
          </a:p>
        </p:txBody>
      </p:sp>
      <p:sp>
        <p:nvSpPr>
          <p:cNvPr id="18437" name="Rettangolo 6"/>
          <p:cNvSpPr>
            <a:spLocks noChangeArrowheads="1"/>
          </p:cNvSpPr>
          <p:nvPr/>
        </p:nvSpPr>
        <p:spPr bwMode="auto">
          <a:xfrm>
            <a:off x="971600" y="836712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it-IT" sz="2400" b="1" dirty="0" smtClean="0">
                <a:latin typeface="+mn-lt"/>
                <a:cs typeface="Arial" pitchFamily="34" charset="0"/>
              </a:rPr>
              <a:t>IMPLEMENTAZIONE A-CDM</a:t>
            </a:r>
            <a:endParaRPr lang="en-GB" sz="2400" dirty="0" smtClean="0">
              <a:latin typeface="+mn-lt"/>
            </a:endParaRPr>
          </a:p>
        </p:txBody>
      </p:sp>
      <p:sp>
        <p:nvSpPr>
          <p:cNvPr id="8" name="Rettangolo 6"/>
          <p:cNvSpPr>
            <a:spLocks noChangeArrowheads="1"/>
          </p:cNvSpPr>
          <p:nvPr/>
        </p:nvSpPr>
        <p:spPr bwMode="auto">
          <a:xfrm>
            <a:off x="5220072" y="1628800"/>
            <a:ext cx="313285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altLang="it-IT" sz="2200" dirty="0" smtClean="0">
                <a:latin typeface="+mj-lt"/>
              </a:rPr>
              <a:t>Attuazione del processo attraverso una </a:t>
            </a:r>
            <a:r>
              <a:rPr lang="it-IT" altLang="it-IT" sz="2200" b="1" dirty="0" smtClean="0">
                <a:solidFill>
                  <a:srgbClr val="FF0000"/>
                </a:solidFill>
                <a:latin typeface="+mj-lt"/>
              </a:rPr>
              <a:t>piattaforma informatica</a:t>
            </a:r>
            <a:r>
              <a:rPr lang="it-IT" altLang="it-IT" sz="2200" dirty="0" smtClean="0">
                <a:latin typeface="+mj-lt"/>
              </a:rPr>
              <a:t> che garantisce un </a:t>
            </a:r>
            <a:r>
              <a:rPr lang="it-IT" altLang="it-IT" sz="2200" u="sng" dirty="0" smtClean="0">
                <a:latin typeface="+mj-lt"/>
              </a:rPr>
              <a:t>flusso continuo di informazioni relative ai voli</a:t>
            </a:r>
            <a:r>
              <a:rPr lang="it-IT" altLang="it-IT" sz="2200" dirty="0" smtClean="0">
                <a:latin typeface="+mj-lt"/>
              </a:rPr>
              <a:t> fra tutti i partner: </a:t>
            </a:r>
            <a:r>
              <a:rPr lang="it-IT" altLang="it-IT" sz="2200" dirty="0" smtClean="0">
                <a:solidFill>
                  <a:srgbClr val="FF0000"/>
                </a:solidFill>
                <a:latin typeface="+mj-lt"/>
              </a:rPr>
              <a:t>il Gestore, gli </a:t>
            </a:r>
            <a:r>
              <a:rPr lang="it-IT" altLang="it-IT" sz="2200" dirty="0" err="1" smtClean="0">
                <a:solidFill>
                  <a:srgbClr val="FF0000"/>
                </a:solidFill>
                <a:latin typeface="+mj-lt"/>
              </a:rPr>
              <a:t>Handler</a:t>
            </a:r>
            <a:r>
              <a:rPr lang="it-IT" altLang="it-IT" sz="2200" dirty="0" smtClean="0">
                <a:solidFill>
                  <a:srgbClr val="FF0000"/>
                </a:solidFill>
                <a:latin typeface="+mj-lt"/>
              </a:rPr>
              <a:t>, le Compagnie Aeree, ENAV ed </a:t>
            </a:r>
            <a:r>
              <a:rPr lang="it-IT" altLang="it-IT" sz="2200" dirty="0" err="1" smtClean="0">
                <a:solidFill>
                  <a:srgbClr val="FF0000"/>
                </a:solidFill>
                <a:latin typeface="+mj-lt"/>
              </a:rPr>
              <a:t>Eurocontrol-NMOC</a:t>
            </a:r>
            <a:r>
              <a:rPr lang="it-IT" altLang="it-IT" sz="2200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827584" y="620688"/>
            <a:ext cx="7776914" cy="5328592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400" i="1" dirty="0" smtClean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18</a:t>
            </a:fld>
            <a:endParaRPr lang="it-IT"/>
          </a:p>
        </p:txBody>
      </p:sp>
      <p:sp>
        <p:nvSpPr>
          <p:cNvPr id="11" name="Rettangolo 6"/>
          <p:cNvSpPr>
            <a:spLocks noChangeArrowheads="1"/>
          </p:cNvSpPr>
          <p:nvPr/>
        </p:nvSpPr>
        <p:spPr bwMode="auto">
          <a:xfrm>
            <a:off x="971600" y="836712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it-IT" sz="2400" b="1" dirty="0" smtClean="0">
                <a:latin typeface="+mn-lt"/>
                <a:cs typeface="Arial" pitchFamily="34" charset="0"/>
              </a:rPr>
              <a:t>IMPLEMENTAZIONE A-CDM EUROPA</a:t>
            </a:r>
            <a:endParaRPr lang="en-GB" sz="2400" dirty="0" smtClean="0">
              <a:latin typeface="+mn-lt"/>
            </a:endParaRPr>
          </a:p>
        </p:txBody>
      </p:sp>
      <p:pic>
        <p:nvPicPr>
          <p:cNvPr id="12" name="Picture 4" descr="C:\Users\anuzzo\Desktop\A-CDM MAP.jpg"/>
          <p:cNvPicPr>
            <a:picLocks noChangeAspect="1" noChangeArrowheads="1"/>
          </p:cNvPicPr>
          <p:nvPr/>
        </p:nvPicPr>
        <p:blipFill>
          <a:blip r:embed="rId4" cstate="print"/>
          <a:srcRect l="7953" r="6176" b="5986"/>
          <a:stretch>
            <a:fillRect/>
          </a:stretch>
        </p:blipFill>
        <p:spPr bwMode="auto">
          <a:xfrm>
            <a:off x="899592" y="1344205"/>
            <a:ext cx="5328592" cy="43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Users\anuzzo\Desktop\A-CDM status numb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628800"/>
            <a:ext cx="2627119" cy="204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827584" y="620688"/>
            <a:ext cx="7920880" cy="5472608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400" i="1" dirty="0" smtClean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19</a:t>
            </a:fld>
            <a:endParaRPr lang="it-IT"/>
          </a:p>
        </p:txBody>
      </p:sp>
      <p:sp>
        <p:nvSpPr>
          <p:cNvPr id="11" name="Rettangolo 6"/>
          <p:cNvSpPr>
            <a:spLocks noChangeArrowheads="1"/>
          </p:cNvSpPr>
          <p:nvPr/>
        </p:nvSpPr>
        <p:spPr bwMode="auto">
          <a:xfrm>
            <a:off x="971600" y="836712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it-IT" sz="2400" b="1" dirty="0" smtClean="0">
                <a:latin typeface="+mn-lt"/>
                <a:cs typeface="Arial" pitchFamily="34" charset="0"/>
              </a:rPr>
              <a:t>IMPLEMENTAZIONE A-CDM ITALIA</a:t>
            </a:r>
            <a:endParaRPr lang="en-GB" sz="2400" dirty="0" smtClean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12776"/>
            <a:ext cx="3869234" cy="426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CasellaDiTesto 40"/>
          <p:cNvSpPr txBox="1"/>
          <p:nvPr/>
        </p:nvSpPr>
        <p:spPr>
          <a:xfrm>
            <a:off x="5292725" y="1268413"/>
            <a:ext cx="3648075" cy="70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Roma Fiumicino</a:t>
            </a:r>
          </a:p>
          <a:p>
            <a:pPr algn="ctr">
              <a:defRPr/>
            </a:pPr>
            <a:r>
              <a:rPr lang="it-IT" sz="2000" dirty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Full A-CDM da Marzo 2014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5292725" y="2000250"/>
            <a:ext cx="3638550" cy="70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Milano Malpensa</a:t>
            </a:r>
          </a:p>
          <a:p>
            <a:pPr algn="ctr">
              <a:defRPr/>
            </a:pPr>
            <a:r>
              <a:rPr lang="it-IT" sz="2000" dirty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Full A-CDM da Ottobre 2014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5284788" y="5089525"/>
            <a:ext cx="363855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Bergamo Orio al Serio</a:t>
            </a:r>
          </a:p>
          <a:p>
            <a:pPr algn="ctr">
              <a:defRPr/>
            </a:pPr>
            <a:r>
              <a:rPr lang="it-IT" sz="2000" dirty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Fasi </a:t>
            </a:r>
            <a:r>
              <a:rPr lang="it-IT" sz="2000" dirty="0" smtClean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iniziali</a:t>
            </a:r>
            <a:endParaRPr lang="it-IT" sz="2000" dirty="0">
              <a:solidFill>
                <a:srgbClr val="000066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5292725" y="2720975"/>
            <a:ext cx="3638550" cy="70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Venezia Tessera</a:t>
            </a:r>
          </a:p>
          <a:p>
            <a:pPr algn="ctr">
              <a:defRPr/>
            </a:pPr>
            <a:r>
              <a:rPr lang="it-IT" sz="2000" dirty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Full A-CDM da Gennaio 2015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5292725" y="3513138"/>
            <a:ext cx="3638550" cy="70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Milano Linate</a:t>
            </a:r>
          </a:p>
          <a:p>
            <a:pPr algn="ctr">
              <a:defRPr/>
            </a:pPr>
            <a:r>
              <a:rPr lang="it-IT" sz="2000" dirty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Full A-CDM dal Maggio 2016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5292725" y="4292600"/>
            <a:ext cx="3638550" cy="70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Napoli Capodichino</a:t>
            </a:r>
          </a:p>
          <a:p>
            <a:pPr algn="ctr">
              <a:defRPr/>
            </a:pPr>
            <a:r>
              <a:rPr lang="it-IT" sz="2000" dirty="0">
                <a:solidFill>
                  <a:srgbClr val="000066"/>
                </a:solidFill>
                <a:latin typeface="Calibri" panose="020F0502020204030204" pitchFamily="34" charset="0"/>
                <a:cs typeface="Times New Roman" pitchFamily="18" charset="0"/>
              </a:rPr>
              <a:t>Full A-CDM dal Marzo 2018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71550" y="764704"/>
            <a:ext cx="7272338" cy="5159846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400" i="1" dirty="0" smtClean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2</a:t>
            </a:fld>
            <a:endParaRPr lang="it-IT"/>
          </a:p>
        </p:txBody>
      </p:sp>
      <p:sp>
        <p:nvSpPr>
          <p:cNvPr id="18437" name="Rettangolo 6"/>
          <p:cNvSpPr>
            <a:spLocks noChangeArrowheads="1"/>
          </p:cNvSpPr>
          <p:nvPr/>
        </p:nvSpPr>
        <p:spPr bwMode="auto">
          <a:xfrm>
            <a:off x="1115616" y="836712"/>
            <a:ext cx="71287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endParaRPr lang="en-GB" sz="2400" dirty="0" smtClean="0"/>
          </a:p>
          <a:p>
            <a:pPr marL="342900" indent="-342900" algn="ctr"/>
            <a:r>
              <a:rPr lang="it-IT" sz="2400" b="1" dirty="0" smtClean="0">
                <a:latin typeface="+mn-lt"/>
                <a:cs typeface="Arial" pitchFamily="34" charset="0"/>
              </a:rPr>
              <a:t>Agenda</a:t>
            </a:r>
            <a:endParaRPr lang="en-GB" sz="2400" dirty="0" smtClean="0">
              <a:latin typeface="+mn-lt"/>
            </a:endParaRPr>
          </a:p>
          <a:p>
            <a:pPr marL="342900" indent="-342900" algn="just"/>
            <a:endParaRPr lang="en-GB" sz="2400" dirty="0" smtClean="0"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it-IT" sz="2400" dirty="0" smtClean="0">
                <a:latin typeface="+mj-lt"/>
              </a:rPr>
              <a:t>I dati della </a:t>
            </a:r>
            <a:r>
              <a:rPr lang="it-IT" sz="2400" dirty="0" err="1" smtClean="0">
                <a:latin typeface="+mj-lt"/>
              </a:rPr>
              <a:t>ground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safety</a:t>
            </a:r>
            <a:r>
              <a:rPr lang="it-IT" sz="2400" dirty="0" smtClean="0">
                <a:latin typeface="+mj-lt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it-IT" sz="2400" dirty="0" smtClean="0">
                <a:latin typeface="+mj-lt"/>
              </a:rPr>
              <a:t>Sicurezza delle operazioni l’ A-SMGCS</a:t>
            </a:r>
          </a:p>
          <a:p>
            <a:pPr marL="342900" indent="-342900" algn="just">
              <a:buFontTx/>
              <a:buChar char="-"/>
            </a:pPr>
            <a:r>
              <a:rPr lang="it-IT" sz="2400" dirty="0" smtClean="0">
                <a:latin typeface="+mj-lt"/>
              </a:rPr>
              <a:t>La capacità aeroportuale l’ A-CDM</a:t>
            </a:r>
          </a:p>
          <a:p>
            <a:pPr marL="342900" indent="-342900" algn="just">
              <a:buFontTx/>
              <a:buChar char="-"/>
            </a:pPr>
            <a:r>
              <a:rPr lang="it-IT" sz="2400" dirty="0" smtClean="0">
                <a:latin typeface="+mj-lt"/>
              </a:rPr>
              <a:t>Conclusioni</a:t>
            </a:r>
          </a:p>
          <a:p>
            <a:pPr marL="342900" indent="-342900" algn="just"/>
            <a:r>
              <a:rPr lang="it-IT" sz="2400" dirty="0" smtClean="0">
                <a:latin typeface="+mj-lt"/>
              </a:rPr>
              <a:t> </a:t>
            </a:r>
          </a:p>
          <a:p>
            <a:pPr algn="just"/>
            <a:r>
              <a:rPr lang="en-GB" sz="2400" dirty="0">
                <a:latin typeface="Calibri" pitchFamily="34" charset="0"/>
              </a:rPr>
              <a:t/>
            </a:r>
            <a:br>
              <a:rPr lang="en-GB" sz="2400" dirty="0">
                <a:latin typeface="Calibri" pitchFamily="34" charset="0"/>
              </a:rPr>
            </a:br>
            <a:r>
              <a:rPr lang="en-GB" sz="2400" dirty="0">
                <a:latin typeface="Calibri" pitchFamily="34" charset="0"/>
              </a:rPr>
              <a:t/>
            </a:r>
            <a:br>
              <a:rPr lang="en-GB" sz="2400" dirty="0">
                <a:latin typeface="Calibri" pitchFamily="34" charset="0"/>
              </a:rPr>
            </a:br>
            <a:r>
              <a:rPr lang="it-IT" sz="2400" dirty="0">
                <a:latin typeface="Calibri" pitchFamily="34" charset="0"/>
              </a:rPr>
              <a:t/>
            </a:r>
            <a:br>
              <a:rPr lang="it-IT" sz="2400" dirty="0">
                <a:latin typeface="Calibri" pitchFamily="34" charset="0"/>
              </a:rPr>
            </a:br>
            <a:endParaRPr lang="en-GB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71550" y="764704"/>
            <a:ext cx="7272338" cy="5159846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400" i="1" dirty="0" smtClean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20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259632" y="1974192"/>
            <a:ext cx="6840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+mn-lt"/>
              </a:rPr>
              <a:t>CONCLUSIONI</a:t>
            </a:r>
          </a:p>
          <a:p>
            <a:pPr algn="ctr"/>
            <a:endParaRPr lang="en-GB" dirty="0"/>
          </a:p>
          <a:p>
            <a:r>
              <a:rPr lang="en-GB" sz="2400" dirty="0" err="1">
                <a:latin typeface="+mn-lt"/>
              </a:rPr>
              <a:t>Cultura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della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sicurezza</a:t>
            </a:r>
            <a:r>
              <a:rPr lang="en-GB" sz="2400" dirty="0">
                <a:latin typeface="+mn-lt"/>
              </a:rPr>
              <a:t> – </a:t>
            </a:r>
            <a:r>
              <a:rPr lang="en-GB" sz="2400" dirty="0" err="1">
                <a:latin typeface="+mn-lt"/>
              </a:rPr>
              <a:t>qualificazione</a:t>
            </a:r>
            <a:r>
              <a:rPr lang="en-GB" sz="2400" dirty="0">
                <a:latin typeface="+mn-lt"/>
              </a:rPr>
              <a:t> e </a:t>
            </a:r>
            <a:r>
              <a:rPr lang="en-GB" sz="2400" dirty="0" err="1">
                <a:latin typeface="+mn-lt"/>
              </a:rPr>
              <a:t>segnalazioni</a:t>
            </a:r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r>
              <a:rPr lang="en-GB" sz="2400" dirty="0" err="1">
                <a:latin typeface="+mn-lt"/>
              </a:rPr>
              <a:t>Tecnologia</a:t>
            </a:r>
            <a:r>
              <a:rPr lang="en-GB" sz="2400" dirty="0">
                <a:latin typeface="+mn-lt"/>
              </a:rPr>
              <a:t> – deployment di </a:t>
            </a:r>
            <a:r>
              <a:rPr lang="en-GB" sz="2400" dirty="0" err="1">
                <a:latin typeface="+mn-lt"/>
              </a:rPr>
              <a:t>nuovi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sistemi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tecnologici</a:t>
            </a:r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r>
              <a:rPr lang="en-GB" sz="2400" dirty="0" err="1">
                <a:latin typeface="+mn-lt"/>
              </a:rPr>
              <a:t>Capacità</a:t>
            </a:r>
            <a:r>
              <a:rPr lang="en-GB" sz="2400" dirty="0">
                <a:latin typeface="+mn-lt"/>
              </a:rPr>
              <a:t> – </a:t>
            </a:r>
            <a:r>
              <a:rPr lang="en-GB" sz="2400" dirty="0" err="1">
                <a:latin typeface="+mn-lt"/>
              </a:rPr>
              <a:t>coinvolgimento</a:t>
            </a:r>
            <a:r>
              <a:rPr lang="en-GB" sz="2400" dirty="0">
                <a:latin typeface="+mn-lt"/>
              </a:rPr>
              <a:t> di </a:t>
            </a:r>
            <a:r>
              <a:rPr lang="en-GB" sz="2400" dirty="0" err="1">
                <a:latin typeface="+mn-lt"/>
              </a:rPr>
              <a:t>tutti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gli</a:t>
            </a:r>
            <a:r>
              <a:rPr lang="en-GB" sz="2400" dirty="0">
                <a:latin typeface="+mn-lt"/>
              </a:rPr>
              <a:t> stakeholder </a:t>
            </a:r>
          </a:p>
        </p:txBody>
      </p:sp>
    </p:spTree>
    <p:extLst>
      <p:ext uri="{BB962C8B-B14F-4D97-AF65-F5344CB8AC3E}">
        <p14:creationId xmlns:p14="http://schemas.microsoft.com/office/powerpoint/2010/main" xmlns="" val="315515031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71550" y="764704"/>
            <a:ext cx="7272338" cy="5159846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 smtClean="0">
                <a:latin typeface="+mn-lt"/>
                <a:ea typeface="Verdana" pitchFamily="34" charset="0"/>
                <a:cs typeface="Verdana" pitchFamily="34" charset="0"/>
              </a:rPr>
              <a:t>GRAZIE PER L’ATTENZIONE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400" i="1" dirty="0" smtClean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224917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71550" y="764704"/>
            <a:ext cx="7272338" cy="5159846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 smtClean="0">
                <a:latin typeface="+mn-lt"/>
                <a:ea typeface="Verdana" pitchFamily="34" charset="0"/>
                <a:cs typeface="Verdana" pitchFamily="34" charset="0"/>
              </a:rPr>
              <a:t>LA SEGNALAZIONE DEGLI EVENTI</a:t>
            </a:r>
            <a:r>
              <a:rPr lang="en-US" sz="2400" b="1" i="1" dirty="0" smtClean="0">
                <a:latin typeface="+mn-lt"/>
              </a:rPr>
              <a:t/>
            </a:r>
            <a:br>
              <a:rPr lang="en-US" sz="2400" b="1" i="1" dirty="0" smtClean="0">
                <a:latin typeface="+mn-lt"/>
              </a:rPr>
            </a:br>
            <a:r>
              <a:rPr lang="en-US" sz="2400" b="1" i="1" dirty="0" smtClean="0">
                <a:latin typeface="+mn-lt"/>
              </a:rPr>
              <a:t/>
            </a:r>
            <a:br>
              <a:rPr lang="en-US" sz="2400" b="1" i="1" dirty="0" smtClean="0">
                <a:latin typeface="+mn-lt"/>
              </a:rPr>
            </a:br>
            <a:r>
              <a:rPr lang="en-US" sz="1800" i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400" i="1" dirty="0" smtClean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3924533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71550" y="764704"/>
            <a:ext cx="7272338" cy="5159846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400" i="1" dirty="0" smtClean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4</a:t>
            </a:fld>
            <a:endParaRPr lang="it-IT"/>
          </a:p>
        </p:txBody>
      </p:sp>
      <p:pic>
        <p:nvPicPr>
          <p:cNvPr id="6" name="Immagine 5" descr="Immagin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052737"/>
            <a:ext cx="726817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4555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71550" y="764704"/>
            <a:ext cx="7272338" cy="5159846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400" i="1" dirty="0" smtClean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5</a:t>
            </a:fld>
            <a:endParaRPr lang="it-IT"/>
          </a:p>
        </p:txBody>
      </p:sp>
      <p:pic>
        <p:nvPicPr>
          <p:cNvPr id="6" name="Immagine 5" descr="Immagin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764705"/>
            <a:ext cx="7501280" cy="515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99687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71550" y="764704"/>
            <a:ext cx="7272338" cy="5159846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400" i="1" dirty="0" smtClean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6</a:t>
            </a:fld>
            <a:endParaRPr lang="it-IT"/>
          </a:p>
        </p:txBody>
      </p:sp>
      <p:pic>
        <p:nvPicPr>
          <p:cNvPr id="6" name="Immagine 5" descr="Immagin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764704"/>
            <a:ext cx="7808331" cy="48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99687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71550" y="764704"/>
            <a:ext cx="7272338" cy="5159846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400" i="1" dirty="0" smtClean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7</a:t>
            </a:fld>
            <a:endParaRPr lang="it-IT"/>
          </a:p>
        </p:txBody>
      </p:sp>
      <p:pic>
        <p:nvPicPr>
          <p:cNvPr id="6" name="Immagine 5" descr="Immagin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288" y="836713"/>
            <a:ext cx="830376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99687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71550" y="764704"/>
            <a:ext cx="7272338" cy="5159846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400" b="1" dirty="0" smtClean="0">
                <a:latin typeface="+mn-lt"/>
              </a:rPr>
              <a:t>ADVANCED SURFACE MOVEMENT CONTROL and GUIDANCE SYSTEM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400" i="1" dirty="0" smtClean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3924533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71550" y="260648"/>
            <a:ext cx="7272338" cy="5663902"/>
          </a:xfrm>
          <a:prstGeom prst="round2DiagRect">
            <a:avLst/>
          </a:prstGeom>
          <a:ln w="12700" cap="flat" algn="ctr">
            <a:solidFill>
              <a:srgbClr val="80002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400" i="1" dirty="0" smtClean="0">
              <a:solidFill>
                <a:srgbClr val="0070C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528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Segnaposto contenuto 4" descr="ala_bianca_quella-ver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592455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gnaposto numero diapositiva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95792737-1FB1-4451-A500-C47EEDDD588E}" type="slidenum">
              <a:rPr lang="it-IT"/>
              <a:pPr fontAlgn="base">
                <a:spcAft>
                  <a:spcPct val="0"/>
                </a:spcAft>
              </a:pPr>
              <a:t>9</a:t>
            </a:fld>
            <a:endParaRPr lang="it-IT"/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1115616" y="1340768"/>
            <a:ext cx="7128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endParaRPr lang="en-GB" sz="2400" dirty="0" smtClean="0"/>
          </a:p>
          <a:p>
            <a:pPr marL="342900" indent="-342900" algn="just"/>
            <a:r>
              <a:rPr lang="en-GB" sz="2400" dirty="0">
                <a:latin typeface="Calibri" pitchFamily="34" charset="0"/>
              </a:rPr>
              <a:t/>
            </a:r>
            <a:br>
              <a:rPr lang="en-GB" sz="2400" dirty="0">
                <a:latin typeface="Calibri" pitchFamily="34" charset="0"/>
              </a:rPr>
            </a:br>
            <a:r>
              <a:rPr lang="it-IT" sz="2400" dirty="0">
                <a:latin typeface="Calibri" pitchFamily="34" charset="0"/>
              </a:rPr>
              <a:t/>
            </a:r>
            <a:br>
              <a:rPr lang="it-IT" sz="2400" dirty="0">
                <a:latin typeface="Calibri" pitchFamily="34" charset="0"/>
              </a:rPr>
            </a:br>
            <a:endParaRPr lang="en-GB" sz="2400" dirty="0">
              <a:latin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259632" y="3717032"/>
            <a:ext cx="266429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C0000"/>
                </a:solidFill>
              </a:rPr>
              <a:t>ESIGENZA - TARGET</a:t>
            </a:r>
            <a:endParaRPr lang="it-IT" dirty="0">
              <a:solidFill>
                <a:srgbClr val="CC0000"/>
              </a:solidFill>
            </a:endParaRPr>
          </a:p>
        </p:txBody>
      </p:sp>
      <p:sp>
        <p:nvSpPr>
          <p:cNvPr id="17" name="Freccia a destra 16"/>
          <p:cNvSpPr/>
          <p:nvPr/>
        </p:nvSpPr>
        <p:spPr bwMode="auto">
          <a:xfrm>
            <a:off x="4067944" y="4365104"/>
            <a:ext cx="648072" cy="432048"/>
          </a:xfrm>
          <a:prstGeom prst="rightArrow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99"/>
              </a:buClr>
              <a:buSzTx/>
              <a:buFont typeface="Wingdings" pitchFamily="2" charset="2"/>
              <a:buChar char="ü"/>
              <a:tabLst/>
            </a:pPr>
            <a:endParaRPr kumimoji="0" lang="it-IT" sz="32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Verdana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860032" y="3717032"/>
            <a:ext cx="2952328" cy="193899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NON RIDURRE LA CAPACITA’ IN TERMINI </a:t>
            </a:r>
            <a:r>
              <a:rPr lang="it-IT" sz="2000" dirty="0" err="1" smtClean="0">
                <a:latin typeface="+mj-lt"/>
              </a:rPr>
              <a:t>DI</a:t>
            </a:r>
            <a:r>
              <a:rPr lang="it-IT" sz="2000" dirty="0" smtClean="0">
                <a:latin typeface="+mj-lt"/>
              </a:rPr>
              <a:t> LIMITAZIONE DELLA MOVIMENTAZIONE </a:t>
            </a:r>
          </a:p>
          <a:p>
            <a:pPr algn="ctr"/>
            <a:r>
              <a:rPr lang="it-IT" sz="2000" dirty="0" err="1" smtClean="0">
                <a:latin typeface="+mj-lt"/>
              </a:rPr>
              <a:t>DI</a:t>
            </a:r>
            <a:r>
              <a:rPr lang="it-IT" sz="2000" dirty="0" smtClean="0">
                <a:latin typeface="+mj-lt"/>
              </a:rPr>
              <a:t> AEROMBOLI E VEICOLI IN AIR SIDE</a:t>
            </a:r>
            <a:endParaRPr lang="it-IT" sz="2000" dirty="0">
              <a:latin typeface="+mj-lt"/>
            </a:endParaRPr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115616" y="1340768"/>
            <a:ext cx="7128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endParaRPr lang="en-GB" sz="2400" dirty="0" smtClean="0"/>
          </a:p>
          <a:p>
            <a:pPr marL="342900" indent="-342900" algn="just"/>
            <a:r>
              <a:rPr lang="en-GB" sz="2400" dirty="0">
                <a:latin typeface="Calibri" pitchFamily="34" charset="0"/>
              </a:rPr>
              <a:t/>
            </a:r>
            <a:br>
              <a:rPr lang="en-GB" sz="2400" dirty="0">
                <a:latin typeface="Calibri" pitchFamily="34" charset="0"/>
              </a:rPr>
            </a:br>
            <a:r>
              <a:rPr lang="it-IT" sz="2400" dirty="0">
                <a:latin typeface="Calibri" pitchFamily="34" charset="0"/>
              </a:rPr>
              <a:t/>
            </a:r>
            <a:br>
              <a:rPr lang="it-IT" sz="2400" dirty="0">
                <a:latin typeface="Calibri" pitchFamily="34" charset="0"/>
              </a:rPr>
            </a:br>
            <a:endParaRPr lang="en-GB" sz="2400" dirty="0">
              <a:latin typeface="Calibri" pitchFamily="34" charset="0"/>
            </a:endParaRPr>
          </a:p>
        </p:txBody>
      </p:sp>
      <p:pic>
        <p:nvPicPr>
          <p:cNvPr id="21" name="Immagine 20" descr="machine-1776925_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628800"/>
            <a:ext cx="2385583" cy="1584176"/>
          </a:xfrm>
          <a:prstGeom prst="rect">
            <a:avLst/>
          </a:prstGeom>
        </p:spPr>
      </p:pic>
      <p:pic>
        <p:nvPicPr>
          <p:cNvPr id="22" name="Immagine 21" descr="airport-2976577_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628800"/>
            <a:ext cx="2379983" cy="1584176"/>
          </a:xfrm>
          <a:prstGeom prst="rect">
            <a:avLst/>
          </a:prstGeom>
        </p:spPr>
      </p:pic>
      <p:sp>
        <p:nvSpPr>
          <p:cNvPr id="23" name="Freccia a destra 22"/>
          <p:cNvSpPr/>
          <p:nvPr/>
        </p:nvSpPr>
        <p:spPr bwMode="auto">
          <a:xfrm>
            <a:off x="3923928" y="1916832"/>
            <a:ext cx="1224136" cy="1161633"/>
          </a:xfrm>
          <a:prstGeom prst="rightArrow">
            <a:avLst/>
          </a:prstGeom>
          <a:noFill/>
          <a:ln w="2857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99"/>
              </a:buClr>
              <a:buSzTx/>
              <a:buFont typeface="Wingdings" pitchFamily="2" charset="2"/>
              <a:buChar char="ü"/>
              <a:tabLst/>
            </a:pPr>
            <a:endParaRPr kumimoji="0" lang="it-IT" sz="32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851920" y="1412776"/>
            <a:ext cx="121058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1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X</a:t>
            </a:r>
            <a:endParaRPr lang="it-IT" sz="12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C:\Users\e35760\Desktop\12) ULTERIORI ATTIVITA'\Demetra dic 2018 Cardi\Bersagl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077072"/>
            <a:ext cx="2664296" cy="1437910"/>
          </a:xfrm>
          <a:prstGeom prst="rect">
            <a:avLst/>
          </a:prstGeom>
          <a:noFill/>
        </p:spPr>
      </p:pic>
      <p:sp>
        <p:nvSpPr>
          <p:cNvPr id="25" name="CasellaDiTesto 24"/>
          <p:cNvSpPr txBox="1"/>
          <p:nvPr/>
        </p:nvSpPr>
        <p:spPr>
          <a:xfrm>
            <a:off x="1403648" y="1124744"/>
            <a:ext cx="676875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C0000"/>
                </a:solidFill>
              </a:rPr>
              <a:t>MOVIMENTI GROUND IN CONDIZONI </a:t>
            </a:r>
            <a:r>
              <a:rPr lang="it-IT" dirty="0" err="1" smtClean="0">
                <a:solidFill>
                  <a:srgbClr val="CC0000"/>
                </a:solidFill>
              </a:rPr>
              <a:t>DI</a:t>
            </a:r>
            <a:r>
              <a:rPr lang="it-IT" dirty="0" smtClean="0">
                <a:solidFill>
                  <a:srgbClr val="CC0000"/>
                </a:solidFill>
              </a:rPr>
              <a:t> RIDOTTA VISIBILITA’</a:t>
            </a:r>
            <a:endParaRPr lang="it-IT" dirty="0">
              <a:solidFill>
                <a:srgbClr val="CC0000"/>
              </a:solidFill>
            </a:endParaRPr>
          </a:p>
        </p:txBody>
      </p:sp>
      <p:sp>
        <p:nvSpPr>
          <p:cNvPr id="18" name="Rettangolo 6"/>
          <p:cNvSpPr>
            <a:spLocks noChangeArrowheads="1"/>
          </p:cNvSpPr>
          <p:nvPr/>
        </p:nvSpPr>
        <p:spPr bwMode="auto">
          <a:xfrm>
            <a:off x="971600" y="404664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it-IT" sz="2400" b="1" dirty="0" smtClean="0">
                <a:latin typeface="+mn-lt"/>
                <a:cs typeface="Arial" pitchFamily="34" charset="0"/>
              </a:rPr>
              <a:t>CONCETTO A-SMGCS</a:t>
            </a:r>
            <a:endParaRPr lang="en-GB" sz="2400" dirty="0" smtClean="0">
              <a:latin typeface="+mn-lt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95300" marR="0" indent="-4953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FF99"/>
          </a:buClr>
          <a:buSzTx/>
          <a:buFont typeface="Wingdings" pitchFamily="2" charset="2"/>
          <a:buChar char="ü"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95300" marR="0" indent="-4953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FF99"/>
          </a:buClr>
          <a:buSzTx/>
          <a:buFont typeface="Wingdings" pitchFamily="2" charset="2"/>
          <a:buChar char="ü"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5223</TotalTime>
  <Words>483</Words>
  <Application>Microsoft Office PowerPoint</Application>
  <PresentationFormat>Presentazione su schermo (4:3)</PresentationFormat>
  <Paragraphs>115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Tema1</vt:lpstr>
      <vt:lpstr>Diapositiva 1</vt:lpstr>
      <vt:lpstr>          </vt:lpstr>
      <vt:lpstr>   LA SEGNALAZIONE DEGLI EVENTI     </vt:lpstr>
      <vt:lpstr>        </vt:lpstr>
      <vt:lpstr>       </vt:lpstr>
      <vt:lpstr>        </vt:lpstr>
      <vt:lpstr>        </vt:lpstr>
      <vt:lpstr>   ADVANCED SURFACE MOVEMENT CONTROL and GUIDANCE SYSTEM     </vt:lpstr>
      <vt:lpstr>               </vt:lpstr>
      <vt:lpstr>   QUALE DATO SI VUOLE CONOSCERE ? Identificare un Aereo o un Veicolo in una posizione tridimentsionale nello spazio         </vt:lpstr>
      <vt:lpstr>Diapositiva 11</vt:lpstr>
      <vt:lpstr>Diapositiva 12</vt:lpstr>
      <vt:lpstr>   AIRPORT COLLABORATIVE DECISION MAKING      </vt:lpstr>
      <vt:lpstr> </vt:lpstr>
      <vt:lpstr>          </vt:lpstr>
      <vt:lpstr>          </vt:lpstr>
      <vt:lpstr>          </vt:lpstr>
      <vt:lpstr>          </vt:lpstr>
      <vt:lpstr>          </vt:lpstr>
      <vt:lpstr>        </vt:lpstr>
      <vt:lpstr>   GRAZIE PER L’ATTENZIONE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e36990</dc:creator>
  <cp:lastModifiedBy>e01320</cp:lastModifiedBy>
  <cp:revision>610</cp:revision>
  <dcterms:created xsi:type="dcterms:W3CDTF">2012-07-04T08:50:59Z</dcterms:created>
  <dcterms:modified xsi:type="dcterms:W3CDTF">2018-12-03T08:50:53Z</dcterms:modified>
</cp:coreProperties>
</file>