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7" r:id="rId2"/>
    <p:sldMasterId id="2147483650" r:id="rId3"/>
  </p:sldMasterIdLst>
  <p:notesMasterIdLst>
    <p:notesMasterId r:id="rId20"/>
  </p:notesMasterIdLst>
  <p:sldIdLst>
    <p:sldId id="385" r:id="rId4"/>
    <p:sldId id="386" r:id="rId5"/>
    <p:sldId id="372" r:id="rId6"/>
    <p:sldId id="374" r:id="rId7"/>
    <p:sldId id="389" r:id="rId8"/>
    <p:sldId id="373" r:id="rId9"/>
    <p:sldId id="390" r:id="rId10"/>
    <p:sldId id="382" r:id="rId11"/>
    <p:sldId id="375" r:id="rId12"/>
    <p:sldId id="376" r:id="rId13"/>
    <p:sldId id="378" r:id="rId14"/>
    <p:sldId id="377" r:id="rId15"/>
    <p:sldId id="379" r:id="rId16"/>
    <p:sldId id="391" r:id="rId17"/>
    <p:sldId id="394" r:id="rId18"/>
    <p:sldId id="392" r:id="rId19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14">
          <p15:clr>
            <a:srgbClr val="A4A3A4"/>
          </p15:clr>
        </p15:guide>
        <p15:guide id="2" pos="290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AF42"/>
    <a:srgbClr val="F09A32"/>
    <a:srgbClr val="436CC9"/>
    <a:srgbClr val="F99F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62" autoAdjust="0"/>
    <p:restoredTop sz="94626" autoAdjust="0"/>
  </p:normalViewPr>
  <p:slideViewPr>
    <p:cSldViewPr snapToGrid="0" snapToObjects="1">
      <p:cViewPr varScale="1">
        <p:scale>
          <a:sx n="85" d="100"/>
          <a:sy n="85" d="100"/>
        </p:scale>
        <p:origin x="-952" y="-112"/>
      </p:cViewPr>
      <p:guideLst>
        <p:guide orient="horz" pos="2214"/>
        <p:guide pos="29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51" Type="http://schemas.microsoft.com/office/2015/10/relationships/revisionInfo" Target="revisionInfo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39C23-F37D-6F46-A023-46D7D132A8CA}" type="datetimeFigureOut">
              <a:rPr lang="it-IT" smtClean="0"/>
              <a:t>04/12/18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A7477-C148-4D47-9DE1-66C38F3B04C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0778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con immagine struttur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4"/>
          <a:stretch/>
        </p:blipFill>
        <p:spPr>
          <a:xfrm>
            <a:off x="5022376" y="118494"/>
            <a:ext cx="4153954" cy="6989971"/>
          </a:xfrm>
          <a:prstGeom prst="rect">
            <a:avLst/>
          </a:prstGeom>
        </p:spPr>
      </p:pic>
      <p:sp>
        <p:nvSpPr>
          <p:cNvPr id="6" name="Segnaposto testo 5"/>
          <p:cNvSpPr>
            <a:spLocks noGrp="1"/>
          </p:cNvSpPr>
          <p:nvPr>
            <p:ph type="body" sz="quarter" idx="10" hasCustomPrompt="1"/>
          </p:nvPr>
        </p:nvSpPr>
        <p:spPr>
          <a:xfrm>
            <a:off x="504967" y="2520662"/>
            <a:ext cx="3930508" cy="1092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it-IT" dirty="0" err="1"/>
              <a:t>Name</a:t>
            </a:r>
            <a:r>
              <a:rPr lang="it-IT" dirty="0"/>
              <a:t> of the </a:t>
            </a:r>
            <a:r>
              <a:rPr lang="it-IT" dirty="0" err="1"/>
              <a:t>programme</a:t>
            </a:r>
            <a:endParaRPr lang="en-GB" dirty="0"/>
          </a:p>
        </p:txBody>
      </p:sp>
      <p:sp>
        <p:nvSpPr>
          <p:cNvPr id="7" name="Segnaposto testo 5"/>
          <p:cNvSpPr>
            <a:spLocks noGrp="1"/>
          </p:cNvSpPr>
          <p:nvPr>
            <p:ph type="body" sz="quarter" idx="11" hasCustomPrompt="1"/>
          </p:nvPr>
        </p:nvSpPr>
        <p:spPr>
          <a:xfrm>
            <a:off x="504967" y="3645024"/>
            <a:ext cx="3930508" cy="50389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it-IT" dirty="0" err="1"/>
              <a:t>Teaching</a:t>
            </a:r>
            <a:endParaRPr lang="en-GB" dirty="0"/>
          </a:p>
        </p:txBody>
      </p:sp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8D77D3A2-6867-48F5-9F2D-DA5EAF201F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883" y="180408"/>
            <a:ext cx="956346" cy="102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76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84199" y="1043800"/>
            <a:ext cx="2562578" cy="46448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2" name="Segnaposto contenuto 2"/>
          <p:cNvSpPr>
            <a:spLocks noGrp="1"/>
          </p:cNvSpPr>
          <p:nvPr>
            <p:ph sz="half" idx="10"/>
          </p:nvPr>
        </p:nvSpPr>
        <p:spPr>
          <a:xfrm>
            <a:off x="6028266" y="1043800"/>
            <a:ext cx="2562578" cy="46448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3" name="Segnaposto contenuto 2"/>
          <p:cNvSpPr>
            <a:spLocks noGrp="1"/>
          </p:cNvSpPr>
          <p:nvPr>
            <p:ph sz="half" idx="11"/>
          </p:nvPr>
        </p:nvSpPr>
        <p:spPr>
          <a:xfrm>
            <a:off x="3299177" y="1043800"/>
            <a:ext cx="2562578" cy="46448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titolo 13"/>
          <p:cNvSpPr>
            <a:spLocks noGrp="1"/>
          </p:cNvSpPr>
          <p:nvPr>
            <p:ph type="title"/>
          </p:nvPr>
        </p:nvSpPr>
        <p:spPr>
          <a:xfrm>
            <a:off x="424572" y="337082"/>
            <a:ext cx="5437183" cy="416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7" name="Segnaposto immagine 2"/>
          <p:cNvSpPr>
            <a:spLocks noGrp="1"/>
          </p:cNvSpPr>
          <p:nvPr>
            <p:ph type="pic" sz="quarter" idx="16" hasCustomPrompt="1"/>
          </p:nvPr>
        </p:nvSpPr>
        <p:spPr>
          <a:xfrm>
            <a:off x="7625294" y="6225198"/>
            <a:ext cx="1030426" cy="437998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Arial" panose="020B0604020202020204" pitchFamily="34" charset="0"/>
              </a:defRPr>
            </a:lvl1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808529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7268" y="1290919"/>
            <a:ext cx="3940711" cy="639762"/>
          </a:xfrm>
          <a:prstGeom prst="rect">
            <a:avLst/>
          </a:prstGeom>
          <a:solidFill>
            <a:srgbClr val="FBAF42"/>
          </a:solidFill>
          <a:ln>
            <a:solidFill>
              <a:srgbClr val="FBAF42"/>
            </a:solidFill>
          </a:ln>
        </p:spPr>
        <p:txBody>
          <a:bodyPr anchor="b">
            <a:noAutofit/>
          </a:bodyPr>
          <a:lstStyle>
            <a:lvl1pPr marL="0" indent="0" algn="ctr">
              <a:buNone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37268" y="1930681"/>
            <a:ext cx="3940711" cy="3582096"/>
          </a:xfrm>
          <a:prstGeom prst="rect">
            <a:avLst/>
          </a:prstGeom>
          <a:ln>
            <a:solidFill>
              <a:srgbClr val="FBAF42"/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96675" y="1290919"/>
            <a:ext cx="3942259" cy="639762"/>
          </a:xfrm>
          <a:prstGeom prst="rect">
            <a:avLst/>
          </a:prstGeom>
          <a:solidFill>
            <a:srgbClr val="FBAF42"/>
          </a:solidFill>
          <a:ln>
            <a:solidFill>
              <a:srgbClr val="FBAF42"/>
            </a:solidFill>
          </a:ln>
        </p:spPr>
        <p:txBody>
          <a:bodyPr anchor="b">
            <a:noAutofit/>
          </a:bodyPr>
          <a:lstStyle>
            <a:lvl1pPr marL="0" indent="0" algn="ctr">
              <a:buNone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96675" y="1930681"/>
            <a:ext cx="3942259" cy="3582096"/>
          </a:xfrm>
          <a:prstGeom prst="rect">
            <a:avLst/>
          </a:prstGeom>
          <a:ln>
            <a:solidFill>
              <a:srgbClr val="FBAF42"/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 marL="45720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endParaRPr lang="it-IT" dirty="0"/>
          </a:p>
        </p:txBody>
      </p:sp>
      <p:sp>
        <p:nvSpPr>
          <p:cNvPr id="7" name="Segnaposto titolo 13"/>
          <p:cNvSpPr>
            <a:spLocks noGrp="1"/>
          </p:cNvSpPr>
          <p:nvPr>
            <p:ph type="title"/>
          </p:nvPr>
        </p:nvSpPr>
        <p:spPr>
          <a:xfrm>
            <a:off x="424572" y="337082"/>
            <a:ext cx="5879513" cy="416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8" name="Segnaposto immagine 2"/>
          <p:cNvSpPr>
            <a:spLocks noGrp="1"/>
          </p:cNvSpPr>
          <p:nvPr>
            <p:ph type="pic" sz="quarter" idx="16" hasCustomPrompt="1"/>
          </p:nvPr>
        </p:nvSpPr>
        <p:spPr>
          <a:xfrm>
            <a:off x="7625294" y="6225198"/>
            <a:ext cx="1030426" cy="437998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Arial" panose="020B0604020202020204" pitchFamily="34" charset="0"/>
              </a:defRPr>
            </a:lvl1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585260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egnaposto testo 10"/>
          <p:cNvSpPr>
            <a:spLocks noGrp="1"/>
          </p:cNvSpPr>
          <p:nvPr>
            <p:ph type="body" sz="quarter" idx="10"/>
          </p:nvPr>
        </p:nvSpPr>
        <p:spPr>
          <a:xfrm>
            <a:off x="424572" y="1352992"/>
            <a:ext cx="4248150" cy="2288941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endParaRPr lang="it-IT" dirty="0"/>
          </a:p>
        </p:txBody>
      </p:sp>
      <p:sp>
        <p:nvSpPr>
          <p:cNvPr id="59" name="Segnaposto contenuto 2"/>
          <p:cNvSpPr>
            <a:spLocks noGrp="1"/>
          </p:cNvSpPr>
          <p:nvPr>
            <p:ph idx="20"/>
          </p:nvPr>
        </p:nvSpPr>
        <p:spPr>
          <a:xfrm>
            <a:off x="4909073" y="3869273"/>
            <a:ext cx="3877830" cy="650497"/>
          </a:xfrm>
          <a:prstGeom prst="rect">
            <a:avLst/>
          </a:prstGeom>
          <a:ln>
            <a:solidFill>
              <a:srgbClr val="FBAF42"/>
            </a:solidFill>
          </a:ln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0" name="Segnaposto contenuto 2"/>
          <p:cNvSpPr>
            <a:spLocks noGrp="1"/>
          </p:cNvSpPr>
          <p:nvPr>
            <p:ph idx="21"/>
          </p:nvPr>
        </p:nvSpPr>
        <p:spPr>
          <a:xfrm>
            <a:off x="4909071" y="2991436"/>
            <a:ext cx="3877832" cy="650497"/>
          </a:xfrm>
          <a:prstGeom prst="rect">
            <a:avLst/>
          </a:prstGeom>
          <a:ln>
            <a:solidFill>
              <a:srgbClr val="FBAF42"/>
            </a:solidFill>
          </a:ln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1" name="Segnaposto contenuto 2"/>
          <p:cNvSpPr>
            <a:spLocks noGrp="1"/>
          </p:cNvSpPr>
          <p:nvPr>
            <p:ph idx="22"/>
          </p:nvPr>
        </p:nvSpPr>
        <p:spPr>
          <a:xfrm>
            <a:off x="4908427" y="4717325"/>
            <a:ext cx="3878476" cy="650497"/>
          </a:xfrm>
          <a:prstGeom prst="rect">
            <a:avLst/>
          </a:prstGeom>
          <a:ln>
            <a:solidFill>
              <a:srgbClr val="FBAF42"/>
            </a:solidFill>
          </a:ln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2" name="Segnaposto contenuto 2"/>
          <p:cNvSpPr>
            <a:spLocks noGrp="1"/>
          </p:cNvSpPr>
          <p:nvPr>
            <p:ph idx="23"/>
          </p:nvPr>
        </p:nvSpPr>
        <p:spPr>
          <a:xfrm>
            <a:off x="4909072" y="2163638"/>
            <a:ext cx="3877832" cy="650497"/>
          </a:xfrm>
          <a:prstGeom prst="rect">
            <a:avLst/>
          </a:prstGeom>
          <a:ln>
            <a:solidFill>
              <a:srgbClr val="FBAF42"/>
            </a:solidFill>
          </a:ln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3" name="Segnaposto contenuto 2"/>
          <p:cNvSpPr>
            <a:spLocks noGrp="1"/>
          </p:cNvSpPr>
          <p:nvPr>
            <p:ph idx="24"/>
          </p:nvPr>
        </p:nvSpPr>
        <p:spPr>
          <a:xfrm>
            <a:off x="4909073" y="1352992"/>
            <a:ext cx="3877832" cy="650497"/>
          </a:xfrm>
          <a:prstGeom prst="rect">
            <a:avLst/>
          </a:prstGeom>
          <a:ln>
            <a:solidFill>
              <a:srgbClr val="FBAF42"/>
            </a:solidFill>
          </a:ln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9" name="Segnaposto titolo 13"/>
          <p:cNvSpPr>
            <a:spLocks noGrp="1"/>
          </p:cNvSpPr>
          <p:nvPr>
            <p:ph type="title"/>
          </p:nvPr>
        </p:nvSpPr>
        <p:spPr>
          <a:xfrm>
            <a:off x="424572" y="337082"/>
            <a:ext cx="6310336" cy="416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10" name="Segnaposto immagine 2"/>
          <p:cNvSpPr>
            <a:spLocks noGrp="1"/>
          </p:cNvSpPr>
          <p:nvPr>
            <p:ph type="pic" sz="quarter" idx="16" hasCustomPrompt="1"/>
          </p:nvPr>
        </p:nvSpPr>
        <p:spPr>
          <a:xfrm>
            <a:off x="7625294" y="6225198"/>
            <a:ext cx="1030426" cy="437998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Arial" panose="020B0604020202020204" pitchFamily="34" charset="0"/>
              </a:defRPr>
            </a:lvl1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4512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4785" y="4127587"/>
            <a:ext cx="8203223" cy="628653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74785" y="422041"/>
            <a:ext cx="8203223" cy="37055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74785" y="4765581"/>
            <a:ext cx="8203223" cy="9494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5" name="Segnaposto immagine 2"/>
          <p:cNvSpPr>
            <a:spLocks noGrp="1"/>
          </p:cNvSpPr>
          <p:nvPr>
            <p:ph type="pic" sz="quarter" idx="16" hasCustomPrompt="1"/>
          </p:nvPr>
        </p:nvSpPr>
        <p:spPr>
          <a:xfrm>
            <a:off x="7625294" y="6225198"/>
            <a:ext cx="1030426" cy="437998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Arial" panose="020B0604020202020204" pitchFamily="34" charset="0"/>
              </a:defRPr>
            </a:lvl1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991640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risorsa multimediale 6"/>
          <p:cNvSpPr>
            <a:spLocks noGrp="1"/>
          </p:cNvSpPr>
          <p:nvPr>
            <p:ph type="media" sz="quarter" idx="10"/>
          </p:nvPr>
        </p:nvSpPr>
        <p:spPr>
          <a:xfrm>
            <a:off x="474785" y="859335"/>
            <a:ext cx="8203223" cy="370555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it-IT" dirty="0"/>
          </a:p>
        </p:txBody>
      </p:sp>
      <p:sp>
        <p:nvSpPr>
          <p:cNvPr id="12" name="Titolo 1"/>
          <p:cNvSpPr>
            <a:spLocks noGrp="1"/>
          </p:cNvSpPr>
          <p:nvPr>
            <p:ph type="title"/>
          </p:nvPr>
        </p:nvSpPr>
        <p:spPr>
          <a:xfrm>
            <a:off x="474785" y="4572000"/>
            <a:ext cx="8203223" cy="43867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13" name="Segnaposto testo 3"/>
          <p:cNvSpPr>
            <a:spLocks noGrp="1"/>
          </p:cNvSpPr>
          <p:nvPr>
            <p:ph type="body" sz="half" idx="2"/>
          </p:nvPr>
        </p:nvSpPr>
        <p:spPr>
          <a:xfrm>
            <a:off x="474785" y="5020013"/>
            <a:ext cx="8203223" cy="8798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5" name="Segnaposto immagine 2"/>
          <p:cNvSpPr>
            <a:spLocks noGrp="1"/>
          </p:cNvSpPr>
          <p:nvPr>
            <p:ph type="pic" sz="quarter" idx="16" hasCustomPrompt="1"/>
          </p:nvPr>
        </p:nvSpPr>
        <p:spPr>
          <a:xfrm>
            <a:off x="7625294" y="6225198"/>
            <a:ext cx="1030426" cy="437998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Arial" panose="020B0604020202020204" pitchFamily="34" charset="0"/>
              </a:defRPr>
            </a:lvl1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8329864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2"/>
          <p:cNvSpPr>
            <a:spLocks noGrp="1"/>
          </p:cNvSpPr>
          <p:nvPr>
            <p:ph type="pic" sz="quarter" idx="16" hasCustomPrompt="1"/>
          </p:nvPr>
        </p:nvSpPr>
        <p:spPr>
          <a:xfrm>
            <a:off x="7625294" y="6225198"/>
            <a:ext cx="1030426" cy="437998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Arial" panose="020B0604020202020204" pitchFamily="34" charset="0"/>
              </a:defRPr>
            </a:lvl1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288085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6 rig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 userDrawn="1"/>
        </p:nvCxnSpPr>
        <p:spPr>
          <a:xfrm>
            <a:off x="737507" y="3490618"/>
            <a:ext cx="4842606" cy="0"/>
          </a:xfrm>
          <a:prstGeom prst="line">
            <a:avLst/>
          </a:prstGeom>
          <a:ln w="19050" cap="sq">
            <a:solidFill>
              <a:schemeClr val="bg1">
                <a:lumMod val="65000"/>
              </a:schemeClr>
            </a:solidFill>
            <a:prstDash val="sysDot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1 3"/>
          <p:cNvCxnSpPr/>
          <p:nvPr userDrawn="1"/>
        </p:nvCxnSpPr>
        <p:spPr>
          <a:xfrm>
            <a:off x="737507" y="3922666"/>
            <a:ext cx="4842606" cy="0"/>
          </a:xfrm>
          <a:prstGeom prst="line">
            <a:avLst/>
          </a:prstGeom>
          <a:ln w="19050" cap="sq">
            <a:solidFill>
              <a:schemeClr val="bg1">
                <a:lumMod val="65000"/>
              </a:schemeClr>
            </a:solidFill>
            <a:prstDash val="sysDot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 userDrawn="1"/>
        </p:nvCxnSpPr>
        <p:spPr>
          <a:xfrm>
            <a:off x="737507" y="4354714"/>
            <a:ext cx="4842606" cy="0"/>
          </a:xfrm>
          <a:prstGeom prst="line">
            <a:avLst/>
          </a:prstGeom>
          <a:ln w="19050" cap="sq">
            <a:solidFill>
              <a:schemeClr val="bg1">
                <a:lumMod val="65000"/>
              </a:schemeClr>
            </a:solidFill>
            <a:prstDash val="sysDot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 userDrawn="1"/>
        </p:nvCxnSpPr>
        <p:spPr>
          <a:xfrm>
            <a:off x="737507" y="4786762"/>
            <a:ext cx="4842606" cy="0"/>
          </a:xfrm>
          <a:prstGeom prst="line">
            <a:avLst/>
          </a:prstGeom>
          <a:ln w="19050" cap="sq">
            <a:solidFill>
              <a:schemeClr val="bg1">
                <a:lumMod val="65000"/>
              </a:schemeClr>
            </a:solidFill>
            <a:prstDash val="sysDot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8"/>
          <p:cNvSpPr/>
          <p:nvPr userDrawn="1"/>
        </p:nvSpPr>
        <p:spPr>
          <a:xfrm>
            <a:off x="505085" y="453400"/>
            <a:ext cx="6423406" cy="277384"/>
          </a:xfrm>
          <a:prstGeom prst="rect">
            <a:avLst/>
          </a:prstGeom>
          <a:ln>
            <a:noFill/>
          </a:ln>
        </p:spPr>
        <p:txBody>
          <a:bodyPr wrap="square" lIns="0" anchor="b" anchorCtr="0">
            <a:spAutoFit/>
          </a:bodyPr>
          <a:lstStyle/>
          <a:p>
            <a:pPr lvl="0">
              <a:lnSpc>
                <a:spcPct val="55000"/>
              </a:lnSpc>
              <a:spcBef>
                <a:spcPct val="50000"/>
              </a:spcBef>
            </a:pPr>
            <a:r>
              <a:rPr lang="it-IT" sz="2000" b="1" i="0" dirty="0">
                <a:solidFill>
                  <a:srgbClr val="FBAF42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AGENDA</a:t>
            </a:r>
          </a:p>
        </p:txBody>
      </p:sp>
      <p:cxnSp>
        <p:nvCxnSpPr>
          <p:cNvPr id="14" name="Connettore 1 13"/>
          <p:cNvCxnSpPr/>
          <p:nvPr userDrawn="1"/>
        </p:nvCxnSpPr>
        <p:spPr>
          <a:xfrm>
            <a:off x="737507" y="5228102"/>
            <a:ext cx="4842606" cy="0"/>
          </a:xfrm>
          <a:prstGeom prst="line">
            <a:avLst/>
          </a:prstGeom>
          <a:ln w="19050" cap="sq">
            <a:solidFill>
              <a:schemeClr val="bg1">
                <a:lumMod val="65000"/>
              </a:schemeClr>
            </a:solidFill>
            <a:prstDash val="sysDot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/>
          <p:cNvSpPr>
            <a:spLocks noGrp="1"/>
          </p:cNvSpPr>
          <p:nvPr>
            <p:ph type="body" sz="quarter" idx="10"/>
          </p:nvPr>
        </p:nvSpPr>
        <p:spPr>
          <a:xfrm>
            <a:off x="737507" y="2659884"/>
            <a:ext cx="4842881" cy="446911"/>
          </a:xfrm>
        </p:spPr>
        <p:txBody>
          <a:bodyPr>
            <a:noAutofit/>
          </a:bodyPr>
          <a:lstStyle>
            <a:lvl1pPr>
              <a:defRPr sz="1800" b="1" i="0" baseline="0">
                <a:solidFill>
                  <a:srgbClr val="FBAF42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cxnSp>
        <p:nvCxnSpPr>
          <p:cNvPr id="13" name="Connettore 1 12"/>
          <p:cNvCxnSpPr/>
          <p:nvPr userDrawn="1"/>
        </p:nvCxnSpPr>
        <p:spPr>
          <a:xfrm>
            <a:off x="737506" y="3050351"/>
            <a:ext cx="4842607" cy="0"/>
          </a:xfrm>
          <a:prstGeom prst="line">
            <a:avLst/>
          </a:prstGeom>
          <a:ln w="19050" cap="sq">
            <a:solidFill>
              <a:schemeClr val="bg1">
                <a:lumMod val="65000"/>
              </a:schemeClr>
            </a:solidFill>
            <a:prstDash val="sysDot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egnaposto testo 16"/>
          <p:cNvSpPr>
            <a:spLocks noGrp="1"/>
          </p:cNvSpPr>
          <p:nvPr>
            <p:ph type="body" sz="quarter" idx="11"/>
          </p:nvPr>
        </p:nvSpPr>
        <p:spPr>
          <a:xfrm>
            <a:off x="737507" y="3092183"/>
            <a:ext cx="4842881" cy="446911"/>
          </a:xfrm>
        </p:spPr>
        <p:txBody>
          <a:bodyPr>
            <a:noAutofit/>
          </a:bodyPr>
          <a:lstStyle>
            <a:lvl1pPr>
              <a:defRPr sz="1800" b="1" i="0" baseline="0">
                <a:solidFill>
                  <a:srgbClr val="FBAF42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21" name="Segnaposto testo 16"/>
          <p:cNvSpPr>
            <a:spLocks noGrp="1"/>
          </p:cNvSpPr>
          <p:nvPr>
            <p:ph type="body" sz="quarter" idx="12"/>
          </p:nvPr>
        </p:nvSpPr>
        <p:spPr>
          <a:xfrm>
            <a:off x="737507" y="3532199"/>
            <a:ext cx="4842881" cy="446911"/>
          </a:xfrm>
        </p:spPr>
        <p:txBody>
          <a:bodyPr>
            <a:noAutofit/>
          </a:bodyPr>
          <a:lstStyle>
            <a:lvl1pPr>
              <a:defRPr sz="1800" b="1" i="0" baseline="0">
                <a:solidFill>
                  <a:srgbClr val="FBAF42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27" name="Segnaposto testo 16"/>
          <p:cNvSpPr>
            <a:spLocks noGrp="1"/>
          </p:cNvSpPr>
          <p:nvPr>
            <p:ph type="body" sz="quarter" idx="13"/>
          </p:nvPr>
        </p:nvSpPr>
        <p:spPr>
          <a:xfrm>
            <a:off x="737232" y="3964247"/>
            <a:ext cx="4842881" cy="446911"/>
          </a:xfrm>
        </p:spPr>
        <p:txBody>
          <a:bodyPr>
            <a:noAutofit/>
          </a:bodyPr>
          <a:lstStyle>
            <a:lvl1pPr>
              <a:defRPr sz="1800" b="1" i="0" baseline="0">
                <a:solidFill>
                  <a:srgbClr val="FBAF42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28" name="Segnaposto testo 16"/>
          <p:cNvSpPr>
            <a:spLocks noGrp="1"/>
          </p:cNvSpPr>
          <p:nvPr>
            <p:ph type="body" sz="quarter" idx="14"/>
          </p:nvPr>
        </p:nvSpPr>
        <p:spPr>
          <a:xfrm>
            <a:off x="737232" y="4396295"/>
            <a:ext cx="4842881" cy="446911"/>
          </a:xfrm>
        </p:spPr>
        <p:txBody>
          <a:bodyPr>
            <a:noAutofit/>
          </a:bodyPr>
          <a:lstStyle>
            <a:lvl1pPr>
              <a:defRPr sz="1800" b="1" i="0" baseline="0">
                <a:solidFill>
                  <a:srgbClr val="FBAF42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29" name="Segnaposto testo 16"/>
          <p:cNvSpPr>
            <a:spLocks noGrp="1"/>
          </p:cNvSpPr>
          <p:nvPr>
            <p:ph type="body" sz="quarter" idx="15"/>
          </p:nvPr>
        </p:nvSpPr>
        <p:spPr>
          <a:xfrm>
            <a:off x="737232" y="4837635"/>
            <a:ext cx="4842881" cy="446911"/>
          </a:xfrm>
        </p:spPr>
        <p:txBody>
          <a:bodyPr>
            <a:noAutofit/>
          </a:bodyPr>
          <a:lstStyle>
            <a:lvl1pPr>
              <a:defRPr sz="1800" b="1" i="0" baseline="0">
                <a:solidFill>
                  <a:srgbClr val="FBAF42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278" y="-31804"/>
            <a:ext cx="3838575" cy="5086350"/>
          </a:xfrm>
          <a:prstGeom prst="rect">
            <a:avLst/>
          </a:prstGeom>
        </p:spPr>
      </p:pic>
      <p:cxnSp>
        <p:nvCxnSpPr>
          <p:cNvPr id="16" name="Straight Connector 21"/>
          <p:cNvCxnSpPr/>
          <p:nvPr userDrawn="1"/>
        </p:nvCxnSpPr>
        <p:spPr>
          <a:xfrm>
            <a:off x="424572" y="5985430"/>
            <a:ext cx="8339821" cy="1588"/>
          </a:xfrm>
          <a:prstGeom prst="line">
            <a:avLst/>
          </a:prstGeom>
          <a:ln w="6350" cap="flat" cmpd="sng">
            <a:solidFill>
              <a:srgbClr val="FDBA4D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306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itolo 13"/>
          <p:cNvSpPr>
            <a:spLocks noGrp="1"/>
          </p:cNvSpPr>
          <p:nvPr>
            <p:ph type="title"/>
          </p:nvPr>
        </p:nvSpPr>
        <p:spPr>
          <a:xfrm>
            <a:off x="424572" y="337082"/>
            <a:ext cx="6213620" cy="416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</p:spTree>
    <p:extLst>
      <p:ext uri="{BB962C8B-B14F-4D97-AF65-F5344CB8AC3E}">
        <p14:creationId xmlns:p14="http://schemas.microsoft.com/office/powerpoint/2010/main" val="752693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10"/>
          <p:cNvSpPr>
            <a:spLocks noGrp="1"/>
          </p:cNvSpPr>
          <p:nvPr>
            <p:ph type="body" sz="quarter" idx="10"/>
          </p:nvPr>
        </p:nvSpPr>
        <p:spPr>
          <a:xfrm>
            <a:off x="424571" y="1045835"/>
            <a:ext cx="8288605" cy="4695542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6" name="Segnaposto titolo 13"/>
          <p:cNvSpPr>
            <a:spLocks noGrp="1"/>
          </p:cNvSpPr>
          <p:nvPr>
            <p:ph type="title"/>
          </p:nvPr>
        </p:nvSpPr>
        <p:spPr>
          <a:xfrm>
            <a:off x="424572" y="337082"/>
            <a:ext cx="5562990" cy="416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</p:spTree>
    <p:extLst>
      <p:ext uri="{BB962C8B-B14F-4D97-AF65-F5344CB8AC3E}">
        <p14:creationId xmlns:p14="http://schemas.microsoft.com/office/powerpoint/2010/main" val="4073018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84199" y="1043800"/>
            <a:ext cx="2562578" cy="46448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2" name="Segnaposto contenuto 2"/>
          <p:cNvSpPr>
            <a:spLocks noGrp="1"/>
          </p:cNvSpPr>
          <p:nvPr>
            <p:ph sz="half" idx="10"/>
          </p:nvPr>
        </p:nvSpPr>
        <p:spPr>
          <a:xfrm>
            <a:off x="6028266" y="1043800"/>
            <a:ext cx="2562578" cy="46448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3" name="Segnaposto contenuto 2"/>
          <p:cNvSpPr>
            <a:spLocks noGrp="1"/>
          </p:cNvSpPr>
          <p:nvPr>
            <p:ph sz="half" idx="11"/>
          </p:nvPr>
        </p:nvSpPr>
        <p:spPr>
          <a:xfrm>
            <a:off x="3299177" y="1043800"/>
            <a:ext cx="2562578" cy="46448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titolo 13"/>
          <p:cNvSpPr>
            <a:spLocks noGrp="1"/>
          </p:cNvSpPr>
          <p:nvPr>
            <p:ph type="title"/>
          </p:nvPr>
        </p:nvSpPr>
        <p:spPr>
          <a:xfrm>
            <a:off x="424572" y="337082"/>
            <a:ext cx="5437183" cy="416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</p:spTree>
    <p:extLst>
      <p:ext uri="{BB962C8B-B14F-4D97-AF65-F5344CB8AC3E}">
        <p14:creationId xmlns:p14="http://schemas.microsoft.com/office/powerpoint/2010/main" val="3556375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con immagine struttur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790" b="3458"/>
          <a:stretch/>
        </p:blipFill>
        <p:spPr>
          <a:xfrm>
            <a:off x="4995080" y="109181"/>
            <a:ext cx="4148919" cy="6748819"/>
          </a:xfrm>
          <a:prstGeom prst="rect">
            <a:avLst/>
          </a:prstGeom>
        </p:spPr>
      </p:pic>
      <p:sp>
        <p:nvSpPr>
          <p:cNvPr id="6" name="Segnaposto testo 5"/>
          <p:cNvSpPr>
            <a:spLocks noGrp="1"/>
          </p:cNvSpPr>
          <p:nvPr>
            <p:ph type="body" sz="quarter" idx="10" hasCustomPrompt="1"/>
          </p:nvPr>
        </p:nvSpPr>
        <p:spPr>
          <a:xfrm>
            <a:off x="504967" y="2520662"/>
            <a:ext cx="3930508" cy="1092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it-IT" dirty="0" err="1"/>
              <a:t>Name</a:t>
            </a:r>
            <a:r>
              <a:rPr lang="it-IT" dirty="0"/>
              <a:t> of the </a:t>
            </a:r>
            <a:r>
              <a:rPr lang="it-IT" dirty="0" err="1"/>
              <a:t>programme</a:t>
            </a:r>
            <a:endParaRPr lang="en-GB" dirty="0"/>
          </a:p>
        </p:txBody>
      </p:sp>
      <p:sp>
        <p:nvSpPr>
          <p:cNvPr id="7" name="Segnaposto testo 5"/>
          <p:cNvSpPr>
            <a:spLocks noGrp="1"/>
          </p:cNvSpPr>
          <p:nvPr>
            <p:ph type="body" sz="quarter" idx="11" hasCustomPrompt="1"/>
          </p:nvPr>
        </p:nvSpPr>
        <p:spPr>
          <a:xfrm>
            <a:off x="504967" y="3645024"/>
            <a:ext cx="3930508" cy="50389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it-IT" dirty="0" err="1"/>
              <a:t>Teaching</a:t>
            </a:r>
            <a:endParaRPr lang="en-GB" dirty="0"/>
          </a:p>
        </p:txBody>
      </p:sp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4E2CC659-19CE-47ED-A381-14FBA70AD5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883" y="180408"/>
            <a:ext cx="956346" cy="102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62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7268" y="1290919"/>
            <a:ext cx="3940711" cy="639762"/>
          </a:xfrm>
          <a:prstGeom prst="rect">
            <a:avLst/>
          </a:prstGeom>
          <a:solidFill>
            <a:srgbClr val="FBAF42"/>
          </a:solidFill>
          <a:ln>
            <a:solidFill>
              <a:srgbClr val="FBAF42"/>
            </a:solidFill>
          </a:ln>
        </p:spPr>
        <p:txBody>
          <a:bodyPr anchor="b">
            <a:noAutofit/>
          </a:bodyPr>
          <a:lstStyle>
            <a:lvl1pPr marL="0" indent="0" algn="ctr">
              <a:buNone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37268" y="1930681"/>
            <a:ext cx="3940711" cy="3582096"/>
          </a:xfrm>
          <a:prstGeom prst="rect">
            <a:avLst/>
          </a:prstGeom>
          <a:ln>
            <a:solidFill>
              <a:srgbClr val="FBAF42"/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96675" y="1290919"/>
            <a:ext cx="3942259" cy="639762"/>
          </a:xfrm>
          <a:prstGeom prst="rect">
            <a:avLst/>
          </a:prstGeom>
          <a:solidFill>
            <a:srgbClr val="FBAF42"/>
          </a:solidFill>
          <a:ln>
            <a:solidFill>
              <a:srgbClr val="FBAF42"/>
            </a:solidFill>
          </a:ln>
        </p:spPr>
        <p:txBody>
          <a:bodyPr anchor="b">
            <a:noAutofit/>
          </a:bodyPr>
          <a:lstStyle>
            <a:lvl1pPr marL="0" indent="0" algn="ctr">
              <a:buNone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96675" y="1930681"/>
            <a:ext cx="3942259" cy="3582096"/>
          </a:xfrm>
          <a:prstGeom prst="rect">
            <a:avLst/>
          </a:prstGeom>
          <a:ln>
            <a:solidFill>
              <a:srgbClr val="FBAF42"/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 marL="45720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endParaRPr lang="it-IT" dirty="0"/>
          </a:p>
        </p:txBody>
      </p:sp>
      <p:sp>
        <p:nvSpPr>
          <p:cNvPr id="7" name="Segnaposto titolo 13"/>
          <p:cNvSpPr>
            <a:spLocks noGrp="1"/>
          </p:cNvSpPr>
          <p:nvPr>
            <p:ph type="title"/>
          </p:nvPr>
        </p:nvSpPr>
        <p:spPr>
          <a:xfrm>
            <a:off x="424572" y="337082"/>
            <a:ext cx="5879513" cy="416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</p:spTree>
    <p:extLst>
      <p:ext uri="{BB962C8B-B14F-4D97-AF65-F5344CB8AC3E}">
        <p14:creationId xmlns:p14="http://schemas.microsoft.com/office/powerpoint/2010/main" val="4060177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egnaposto testo 10"/>
          <p:cNvSpPr>
            <a:spLocks noGrp="1"/>
          </p:cNvSpPr>
          <p:nvPr>
            <p:ph type="body" sz="quarter" idx="10"/>
          </p:nvPr>
        </p:nvSpPr>
        <p:spPr>
          <a:xfrm>
            <a:off x="424572" y="1352992"/>
            <a:ext cx="4248150" cy="2288941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endParaRPr lang="it-IT" dirty="0"/>
          </a:p>
        </p:txBody>
      </p:sp>
      <p:sp>
        <p:nvSpPr>
          <p:cNvPr id="59" name="Segnaposto contenuto 2"/>
          <p:cNvSpPr>
            <a:spLocks noGrp="1"/>
          </p:cNvSpPr>
          <p:nvPr>
            <p:ph idx="20"/>
          </p:nvPr>
        </p:nvSpPr>
        <p:spPr>
          <a:xfrm>
            <a:off x="4909073" y="3869273"/>
            <a:ext cx="3877830" cy="650497"/>
          </a:xfrm>
          <a:prstGeom prst="rect">
            <a:avLst/>
          </a:prstGeom>
          <a:ln>
            <a:solidFill>
              <a:srgbClr val="FBAF42"/>
            </a:solidFill>
          </a:ln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0" name="Segnaposto contenuto 2"/>
          <p:cNvSpPr>
            <a:spLocks noGrp="1"/>
          </p:cNvSpPr>
          <p:nvPr>
            <p:ph idx="21"/>
          </p:nvPr>
        </p:nvSpPr>
        <p:spPr>
          <a:xfrm>
            <a:off x="4909071" y="2991436"/>
            <a:ext cx="3877832" cy="650497"/>
          </a:xfrm>
          <a:prstGeom prst="rect">
            <a:avLst/>
          </a:prstGeom>
          <a:ln>
            <a:solidFill>
              <a:srgbClr val="FBAF42"/>
            </a:solidFill>
          </a:ln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1" name="Segnaposto contenuto 2"/>
          <p:cNvSpPr>
            <a:spLocks noGrp="1"/>
          </p:cNvSpPr>
          <p:nvPr>
            <p:ph idx="22"/>
          </p:nvPr>
        </p:nvSpPr>
        <p:spPr>
          <a:xfrm>
            <a:off x="4908427" y="4717325"/>
            <a:ext cx="3878476" cy="650497"/>
          </a:xfrm>
          <a:prstGeom prst="rect">
            <a:avLst/>
          </a:prstGeom>
          <a:ln>
            <a:solidFill>
              <a:srgbClr val="FBAF42"/>
            </a:solidFill>
          </a:ln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2" name="Segnaposto contenuto 2"/>
          <p:cNvSpPr>
            <a:spLocks noGrp="1"/>
          </p:cNvSpPr>
          <p:nvPr>
            <p:ph idx="23"/>
          </p:nvPr>
        </p:nvSpPr>
        <p:spPr>
          <a:xfrm>
            <a:off x="4909072" y="2163638"/>
            <a:ext cx="3877832" cy="650497"/>
          </a:xfrm>
          <a:prstGeom prst="rect">
            <a:avLst/>
          </a:prstGeom>
          <a:ln>
            <a:solidFill>
              <a:srgbClr val="FBAF42"/>
            </a:solidFill>
          </a:ln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3" name="Segnaposto contenuto 2"/>
          <p:cNvSpPr>
            <a:spLocks noGrp="1"/>
          </p:cNvSpPr>
          <p:nvPr>
            <p:ph idx="24"/>
          </p:nvPr>
        </p:nvSpPr>
        <p:spPr>
          <a:xfrm>
            <a:off x="4909073" y="1352992"/>
            <a:ext cx="3877832" cy="650497"/>
          </a:xfrm>
          <a:prstGeom prst="rect">
            <a:avLst/>
          </a:prstGeom>
          <a:ln>
            <a:solidFill>
              <a:srgbClr val="FBAF42"/>
            </a:solidFill>
          </a:ln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9" name="Segnaposto titolo 13"/>
          <p:cNvSpPr>
            <a:spLocks noGrp="1"/>
          </p:cNvSpPr>
          <p:nvPr>
            <p:ph type="title"/>
          </p:nvPr>
        </p:nvSpPr>
        <p:spPr>
          <a:xfrm>
            <a:off x="424572" y="337082"/>
            <a:ext cx="6310336" cy="416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</p:spTree>
    <p:extLst>
      <p:ext uri="{BB962C8B-B14F-4D97-AF65-F5344CB8AC3E}">
        <p14:creationId xmlns:p14="http://schemas.microsoft.com/office/powerpoint/2010/main" val="382537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4785" y="4556089"/>
            <a:ext cx="8203223" cy="40687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74785" y="850543"/>
            <a:ext cx="8203223" cy="37055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74785" y="4972307"/>
            <a:ext cx="8203223" cy="9494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416717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risorsa multimediale 6"/>
          <p:cNvSpPr>
            <a:spLocks noGrp="1"/>
          </p:cNvSpPr>
          <p:nvPr>
            <p:ph type="media" sz="quarter" idx="10"/>
          </p:nvPr>
        </p:nvSpPr>
        <p:spPr>
          <a:xfrm>
            <a:off x="474785" y="842581"/>
            <a:ext cx="8203223" cy="370555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it-IT" dirty="0"/>
          </a:p>
        </p:txBody>
      </p:sp>
      <p:sp>
        <p:nvSpPr>
          <p:cNvPr id="12" name="Titolo 1"/>
          <p:cNvSpPr>
            <a:spLocks noGrp="1"/>
          </p:cNvSpPr>
          <p:nvPr>
            <p:ph type="title"/>
          </p:nvPr>
        </p:nvSpPr>
        <p:spPr>
          <a:xfrm>
            <a:off x="474785" y="4548138"/>
            <a:ext cx="8203223" cy="40687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13" name="Segnaposto testo 3"/>
          <p:cNvSpPr>
            <a:spLocks noGrp="1"/>
          </p:cNvSpPr>
          <p:nvPr>
            <p:ph type="body" sz="half" idx="2"/>
          </p:nvPr>
        </p:nvSpPr>
        <p:spPr>
          <a:xfrm>
            <a:off x="474785" y="4964356"/>
            <a:ext cx="8203223" cy="9494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3783992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82353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682805" y="396082"/>
            <a:ext cx="7097922" cy="81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 bwMode="auto">
          <a:xfrm>
            <a:off x="682805" y="1588770"/>
            <a:ext cx="7855405" cy="421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de-DE" dirty="0"/>
              <a:t>Click to edit Master text styles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0"/>
          </p:nvPr>
        </p:nvSpPr>
        <p:spPr>
          <a:xfrm>
            <a:off x="8343900" y="6321425"/>
            <a:ext cx="406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7551204-FFEC-433E-B3FF-38092EFBED87}" type="slidenum">
              <a:rPr lang="de-DE" altLang="fr-FR"/>
              <a:pPr/>
              <a:t>‹n.›</a:t>
            </a:fld>
            <a:endParaRPr lang="de-DE" altLang="fr-FR"/>
          </a:p>
        </p:txBody>
      </p:sp>
      <p:sp>
        <p:nvSpPr>
          <p:cNvPr id="5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154113" y="6321425"/>
            <a:ext cx="6746875" cy="444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fr-FR"/>
              <a:t>27th Annual meeting of Chairs and Vice-chairs of ACI EUROPE Committees and Fora with the ACI EUROPE’s Board. Brussels, 24 January 2017</a:t>
            </a:r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6298700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2"/>
          <p:cNvSpPr>
            <a:spLocks noGrp="1"/>
          </p:cNvSpPr>
          <p:nvPr>
            <p:ph type="pic" sz="quarter" idx="16" hasCustomPrompt="1"/>
          </p:nvPr>
        </p:nvSpPr>
        <p:spPr>
          <a:xfrm>
            <a:off x="7625294" y="6225198"/>
            <a:ext cx="1030426" cy="437998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Arial" panose="020B0604020202020204" pitchFamily="34" charset="0"/>
              </a:defRPr>
            </a:lvl1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403227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con immagine struttur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5"/>
          <p:cNvSpPr>
            <a:spLocks noGrp="1"/>
          </p:cNvSpPr>
          <p:nvPr>
            <p:ph type="body" sz="quarter" idx="10" hasCustomPrompt="1"/>
          </p:nvPr>
        </p:nvSpPr>
        <p:spPr>
          <a:xfrm>
            <a:off x="504967" y="2520662"/>
            <a:ext cx="3930508" cy="1092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it-IT" dirty="0" err="1"/>
              <a:t>Name</a:t>
            </a:r>
            <a:r>
              <a:rPr lang="it-IT" dirty="0"/>
              <a:t> of the </a:t>
            </a:r>
            <a:r>
              <a:rPr lang="it-IT" dirty="0" err="1"/>
              <a:t>programme</a:t>
            </a:r>
            <a:endParaRPr lang="en-GB" dirty="0"/>
          </a:p>
        </p:txBody>
      </p:sp>
      <p:sp>
        <p:nvSpPr>
          <p:cNvPr id="7" name="Segnaposto testo 5"/>
          <p:cNvSpPr>
            <a:spLocks noGrp="1"/>
          </p:cNvSpPr>
          <p:nvPr>
            <p:ph type="body" sz="quarter" idx="11" hasCustomPrompt="1"/>
          </p:nvPr>
        </p:nvSpPr>
        <p:spPr>
          <a:xfrm>
            <a:off x="504967" y="3645024"/>
            <a:ext cx="3930508" cy="50389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it-IT" dirty="0" err="1"/>
              <a:t>Teaching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6" t="2588" r="13924" b="8021"/>
          <a:stretch/>
        </p:blipFill>
        <p:spPr bwMode="auto">
          <a:xfrm>
            <a:off x="5036023" y="95534"/>
            <a:ext cx="4053385" cy="663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D0418351-C364-4D10-836C-30A18F7D5C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883" y="180408"/>
            <a:ext cx="956346" cy="102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90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con immagine struttur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5"/>
          <p:cNvSpPr>
            <a:spLocks noGrp="1"/>
          </p:cNvSpPr>
          <p:nvPr>
            <p:ph type="body" sz="quarter" idx="10" hasCustomPrompt="1"/>
          </p:nvPr>
        </p:nvSpPr>
        <p:spPr>
          <a:xfrm>
            <a:off x="504967" y="2520662"/>
            <a:ext cx="3930508" cy="1092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it-IT" dirty="0" err="1"/>
              <a:t>Name</a:t>
            </a:r>
            <a:r>
              <a:rPr lang="it-IT" dirty="0"/>
              <a:t> of the </a:t>
            </a:r>
            <a:r>
              <a:rPr lang="it-IT" dirty="0" err="1"/>
              <a:t>programme</a:t>
            </a:r>
            <a:endParaRPr lang="en-GB" dirty="0"/>
          </a:p>
        </p:txBody>
      </p:sp>
      <p:sp>
        <p:nvSpPr>
          <p:cNvPr id="7" name="Segnaposto testo 5"/>
          <p:cNvSpPr>
            <a:spLocks noGrp="1"/>
          </p:cNvSpPr>
          <p:nvPr>
            <p:ph type="body" sz="quarter" idx="11" hasCustomPrompt="1"/>
          </p:nvPr>
        </p:nvSpPr>
        <p:spPr>
          <a:xfrm>
            <a:off x="504967" y="3645024"/>
            <a:ext cx="3930508" cy="50389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it-IT" dirty="0" err="1"/>
              <a:t>Teaching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0" t="1658" r="34662" b="8836"/>
          <a:stretch/>
        </p:blipFill>
        <p:spPr bwMode="auto">
          <a:xfrm>
            <a:off x="5036024" y="122830"/>
            <a:ext cx="4012868" cy="663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F77FA52B-3AE1-45ED-A659-3672D5FA67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883" y="180408"/>
            <a:ext cx="956346" cy="102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0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olo con immagine struttur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 userDrawn="1"/>
        </p:nvPicPr>
        <p:blipFill rotWithShape="1">
          <a:blip r:embed="rId2"/>
          <a:srcRect l="25681" t="109" r="34070" b="-109"/>
          <a:stretch/>
        </p:blipFill>
        <p:spPr>
          <a:xfrm>
            <a:off x="5033275" y="107245"/>
            <a:ext cx="4051252" cy="6685438"/>
          </a:xfrm>
          <a:prstGeom prst="rect">
            <a:avLst/>
          </a:prstGeom>
        </p:spPr>
      </p:pic>
      <p:sp>
        <p:nvSpPr>
          <p:cNvPr id="6" name="Segnaposto testo 5"/>
          <p:cNvSpPr>
            <a:spLocks noGrp="1"/>
          </p:cNvSpPr>
          <p:nvPr>
            <p:ph type="body" sz="quarter" idx="10" hasCustomPrompt="1"/>
          </p:nvPr>
        </p:nvSpPr>
        <p:spPr>
          <a:xfrm>
            <a:off x="504967" y="2520662"/>
            <a:ext cx="3930508" cy="1092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it-IT" dirty="0" err="1"/>
              <a:t>Name</a:t>
            </a:r>
            <a:r>
              <a:rPr lang="it-IT" dirty="0"/>
              <a:t> of the </a:t>
            </a:r>
            <a:r>
              <a:rPr lang="it-IT" dirty="0" err="1"/>
              <a:t>programme</a:t>
            </a:r>
            <a:endParaRPr lang="en-GB" dirty="0"/>
          </a:p>
        </p:txBody>
      </p:sp>
      <p:sp>
        <p:nvSpPr>
          <p:cNvPr id="7" name="Segnaposto testo 5"/>
          <p:cNvSpPr>
            <a:spLocks noGrp="1"/>
          </p:cNvSpPr>
          <p:nvPr>
            <p:ph type="body" sz="quarter" idx="11" hasCustomPrompt="1"/>
          </p:nvPr>
        </p:nvSpPr>
        <p:spPr>
          <a:xfrm>
            <a:off x="504967" y="3645024"/>
            <a:ext cx="3930508" cy="50389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it-IT" dirty="0" err="1"/>
              <a:t>Teaching</a:t>
            </a:r>
            <a:endParaRPr lang="en-GB" dirty="0"/>
          </a:p>
        </p:txBody>
      </p:sp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1556AD40-E6ED-421A-8737-7EDDDC543F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883" y="180408"/>
            <a:ext cx="956346" cy="102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44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olo con immagine struttur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 rotWithShape="1">
          <a:blip r:embed="rId2"/>
          <a:srcRect t="233" r="19883" b="11607"/>
          <a:stretch/>
        </p:blipFill>
        <p:spPr>
          <a:xfrm>
            <a:off x="5025542" y="117572"/>
            <a:ext cx="4026267" cy="6670934"/>
          </a:xfrm>
          <a:prstGeom prst="rect">
            <a:avLst/>
          </a:prstGeom>
        </p:spPr>
      </p:pic>
      <p:sp>
        <p:nvSpPr>
          <p:cNvPr id="6" name="Segnaposto testo 5"/>
          <p:cNvSpPr>
            <a:spLocks noGrp="1"/>
          </p:cNvSpPr>
          <p:nvPr>
            <p:ph type="body" sz="quarter" idx="10" hasCustomPrompt="1"/>
          </p:nvPr>
        </p:nvSpPr>
        <p:spPr>
          <a:xfrm>
            <a:off x="504967" y="2520662"/>
            <a:ext cx="3930508" cy="1092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it-IT" dirty="0" err="1"/>
              <a:t>Name</a:t>
            </a:r>
            <a:r>
              <a:rPr lang="it-IT" dirty="0"/>
              <a:t> of the </a:t>
            </a:r>
            <a:r>
              <a:rPr lang="it-IT" dirty="0" err="1"/>
              <a:t>programme</a:t>
            </a:r>
            <a:endParaRPr lang="en-GB" dirty="0"/>
          </a:p>
        </p:txBody>
      </p:sp>
      <p:sp>
        <p:nvSpPr>
          <p:cNvPr id="7" name="Segnaposto testo 5"/>
          <p:cNvSpPr>
            <a:spLocks noGrp="1"/>
          </p:cNvSpPr>
          <p:nvPr>
            <p:ph type="body" sz="quarter" idx="11" hasCustomPrompt="1"/>
          </p:nvPr>
        </p:nvSpPr>
        <p:spPr>
          <a:xfrm>
            <a:off x="504967" y="3645024"/>
            <a:ext cx="3930508" cy="50389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it-IT" dirty="0" err="1"/>
              <a:t>Teaching</a:t>
            </a:r>
            <a:endParaRPr lang="en-GB" dirty="0"/>
          </a:p>
        </p:txBody>
      </p:sp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425345DB-17B1-4812-8CEF-13BF72ADEA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883" y="180408"/>
            <a:ext cx="956346" cy="102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82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6 rig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 userDrawn="1"/>
        </p:nvCxnSpPr>
        <p:spPr>
          <a:xfrm>
            <a:off x="737507" y="3490618"/>
            <a:ext cx="4842606" cy="0"/>
          </a:xfrm>
          <a:prstGeom prst="line">
            <a:avLst/>
          </a:prstGeom>
          <a:ln w="19050" cap="sq">
            <a:solidFill>
              <a:schemeClr val="bg1">
                <a:lumMod val="65000"/>
              </a:schemeClr>
            </a:solidFill>
            <a:prstDash val="sysDot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1 3"/>
          <p:cNvCxnSpPr/>
          <p:nvPr userDrawn="1"/>
        </p:nvCxnSpPr>
        <p:spPr>
          <a:xfrm>
            <a:off x="737507" y="3922666"/>
            <a:ext cx="4842606" cy="0"/>
          </a:xfrm>
          <a:prstGeom prst="line">
            <a:avLst/>
          </a:prstGeom>
          <a:ln w="19050" cap="sq">
            <a:solidFill>
              <a:schemeClr val="bg1">
                <a:lumMod val="65000"/>
              </a:schemeClr>
            </a:solidFill>
            <a:prstDash val="sysDot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 userDrawn="1"/>
        </p:nvCxnSpPr>
        <p:spPr>
          <a:xfrm>
            <a:off x="737507" y="4354714"/>
            <a:ext cx="4842606" cy="0"/>
          </a:xfrm>
          <a:prstGeom prst="line">
            <a:avLst/>
          </a:prstGeom>
          <a:ln w="19050" cap="sq">
            <a:solidFill>
              <a:schemeClr val="bg1">
                <a:lumMod val="65000"/>
              </a:schemeClr>
            </a:solidFill>
            <a:prstDash val="sysDot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 userDrawn="1"/>
        </p:nvCxnSpPr>
        <p:spPr>
          <a:xfrm>
            <a:off x="737507" y="4786762"/>
            <a:ext cx="4842606" cy="0"/>
          </a:xfrm>
          <a:prstGeom prst="line">
            <a:avLst/>
          </a:prstGeom>
          <a:ln w="19050" cap="sq">
            <a:solidFill>
              <a:schemeClr val="bg1">
                <a:lumMod val="65000"/>
              </a:schemeClr>
            </a:solidFill>
            <a:prstDash val="sysDot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8"/>
          <p:cNvSpPr/>
          <p:nvPr userDrawn="1"/>
        </p:nvSpPr>
        <p:spPr>
          <a:xfrm>
            <a:off x="505085" y="453400"/>
            <a:ext cx="6423406" cy="277384"/>
          </a:xfrm>
          <a:prstGeom prst="rect">
            <a:avLst/>
          </a:prstGeom>
          <a:ln>
            <a:noFill/>
          </a:ln>
        </p:spPr>
        <p:txBody>
          <a:bodyPr wrap="square" lIns="0" anchor="b" anchorCtr="0">
            <a:spAutoFit/>
          </a:bodyPr>
          <a:lstStyle/>
          <a:p>
            <a:pPr lvl="0">
              <a:lnSpc>
                <a:spcPct val="55000"/>
              </a:lnSpc>
              <a:spcBef>
                <a:spcPct val="50000"/>
              </a:spcBef>
            </a:pPr>
            <a:r>
              <a:rPr lang="it-IT" sz="2000" b="1" i="0" dirty="0">
                <a:solidFill>
                  <a:srgbClr val="FBAF42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AGENDA</a:t>
            </a:r>
          </a:p>
        </p:txBody>
      </p:sp>
      <p:cxnSp>
        <p:nvCxnSpPr>
          <p:cNvPr id="14" name="Connettore 1 13"/>
          <p:cNvCxnSpPr/>
          <p:nvPr userDrawn="1"/>
        </p:nvCxnSpPr>
        <p:spPr>
          <a:xfrm>
            <a:off x="737507" y="5228102"/>
            <a:ext cx="4842606" cy="0"/>
          </a:xfrm>
          <a:prstGeom prst="line">
            <a:avLst/>
          </a:prstGeom>
          <a:ln w="19050" cap="sq">
            <a:solidFill>
              <a:schemeClr val="bg1">
                <a:lumMod val="65000"/>
              </a:schemeClr>
            </a:solidFill>
            <a:prstDash val="sysDot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/>
          <p:cNvSpPr>
            <a:spLocks noGrp="1"/>
          </p:cNvSpPr>
          <p:nvPr>
            <p:ph type="body" sz="quarter" idx="10"/>
          </p:nvPr>
        </p:nvSpPr>
        <p:spPr>
          <a:xfrm>
            <a:off x="737507" y="2659884"/>
            <a:ext cx="4842881" cy="446911"/>
          </a:xfrm>
        </p:spPr>
        <p:txBody>
          <a:bodyPr>
            <a:noAutofit/>
          </a:bodyPr>
          <a:lstStyle>
            <a:lvl1pPr>
              <a:defRPr sz="1800" b="1" i="0" baseline="0">
                <a:solidFill>
                  <a:srgbClr val="FBAF42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cxnSp>
        <p:nvCxnSpPr>
          <p:cNvPr id="13" name="Connettore 1 12"/>
          <p:cNvCxnSpPr/>
          <p:nvPr userDrawn="1"/>
        </p:nvCxnSpPr>
        <p:spPr>
          <a:xfrm>
            <a:off x="737506" y="3050351"/>
            <a:ext cx="4842607" cy="0"/>
          </a:xfrm>
          <a:prstGeom prst="line">
            <a:avLst/>
          </a:prstGeom>
          <a:ln w="19050" cap="sq">
            <a:solidFill>
              <a:schemeClr val="bg1">
                <a:lumMod val="65000"/>
              </a:schemeClr>
            </a:solidFill>
            <a:prstDash val="sysDot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egnaposto testo 16"/>
          <p:cNvSpPr>
            <a:spLocks noGrp="1"/>
          </p:cNvSpPr>
          <p:nvPr>
            <p:ph type="body" sz="quarter" idx="11"/>
          </p:nvPr>
        </p:nvSpPr>
        <p:spPr>
          <a:xfrm>
            <a:off x="737507" y="3092183"/>
            <a:ext cx="4842881" cy="446911"/>
          </a:xfrm>
        </p:spPr>
        <p:txBody>
          <a:bodyPr>
            <a:noAutofit/>
          </a:bodyPr>
          <a:lstStyle>
            <a:lvl1pPr>
              <a:defRPr sz="1800" b="1" i="0" baseline="0">
                <a:solidFill>
                  <a:srgbClr val="FBAF42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21" name="Segnaposto testo 16"/>
          <p:cNvSpPr>
            <a:spLocks noGrp="1"/>
          </p:cNvSpPr>
          <p:nvPr>
            <p:ph type="body" sz="quarter" idx="12"/>
          </p:nvPr>
        </p:nvSpPr>
        <p:spPr>
          <a:xfrm>
            <a:off x="737507" y="3532199"/>
            <a:ext cx="4842881" cy="446911"/>
          </a:xfrm>
        </p:spPr>
        <p:txBody>
          <a:bodyPr>
            <a:noAutofit/>
          </a:bodyPr>
          <a:lstStyle>
            <a:lvl1pPr>
              <a:defRPr sz="1800" b="1" i="0" baseline="0">
                <a:solidFill>
                  <a:srgbClr val="FBAF42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27" name="Segnaposto testo 16"/>
          <p:cNvSpPr>
            <a:spLocks noGrp="1"/>
          </p:cNvSpPr>
          <p:nvPr>
            <p:ph type="body" sz="quarter" idx="13"/>
          </p:nvPr>
        </p:nvSpPr>
        <p:spPr>
          <a:xfrm>
            <a:off x="737232" y="3964247"/>
            <a:ext cx="4842881" cy="446911"/>
          </a:xfrm>
        </p:spPr>
        <p:txBody>
          <a:bodyPr>
            <a:noAutofit/>
          </a:bodyPr>
          <a:lstStyle>
            <a:lvl1pPr>
              <a:defRPr sz="1800" b="1" i="0" baseline="0">
                <a:solidFill>
                  <a:srgbClr val="FBAF42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28" name="Segnaposto testo 16"/>
          <p:cNvSpPr>
            <a:spLocks noGrp="1"/>
          </p:cNvSpPr>
          <p:nvPr>
            <p:ph type="body" sz="quarter" idx="14"/>
          </p:nvPr>
        </p:nvSpPr>
        <p:spPr>
          <a:xfrm>
            <a:off x="737232" y="4396295"/>
            <a:ext cx="4842881" cy="446911"/>
          </a:xfrm>
        </p:spPr>
        <p:txBody>
          <a:bodyPr>
            <a:noAutofit/>
          </a:bodyPr>
          <a:lstStyle>
            <a:lvl1pPr>
              <a:defRPr sz="1800" b="1" i="0" baseline="0">
                <a:solidFill>
                  <a:srgbClr val="FBAF42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29" name="Segnaposto testo 16"/>
          <p:cNvSpPr>
            <a:spLocks noGrp="1"/>
          </p:cNvSpPr>
          <p:nvPr>
            <p:ph type="body" sz="quarter" idx="15"/>
          </p:nvPr>
        </p:nvSpPr>
        <p:spPr>
          <a:xfrm>
            <a:off x="737232" y="4837635"/>
            <a:ext cx="4842881" cy="446911"/>
          </a:xfrm>
        </p:spPr>
        <p:txBody>
          <a:bodyPr>
            <a:noAutofit/>
          </a:bodyPr>
          <a:lstStyle>
            <a:lvl1pPr>
              <a:defRPr sz="1800" b="1" i="0" baseline="0">
                <a:solidFill>
                  <a:srgbClr val="FBAF42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278" y="-31804"/>
            <a:ext cx="3838575" cy="5086350"/>
          </a:xfrm>
          <a:prstGeom prst="rect">
            <a:avLst/>
          </a:prstGeom>
        </p:spPr>
      </p:pic>
      <p:cxnSp>
        <p:nvCxnSpPr>
          <p:cNvPr id="16" name="Straight Connector 21"/>
          <p:cNvCxnSpPr/>
          <p:nvPr userDrawn="1"/>
        </p:nvCxnSpPr>
        <p:spPr>
          <a:xfrm>
            <a:off x="424572" y="5985430"/>
            <a:ext cx="8339821" cy="1588"/>
          </a:xfrm>
          <a:prstGeom prst="line">
            <a:avLst/>
          </a:prstGeom>
          <a:ln w="6350" cap="flat" cmpd="sng">
            <a:solidFill>
              <a:srgbClr val="FDBA4D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egnaposto immagine 2"/>
          <p:cNvSpPr>
            <a:spLocks noGrp="1"/>
          </p:cNvSpPr>
          <p:nvPr>
            <p:ph type="pic" sz="quarter" idx="16" hasCustomPrompt="1"/>
          </p:nvPr>
        </p:nvSpPr>
        <p:spPr>
          <a:xfrm>
            <a:off x="7625294" y="6225198"/>
            <a:ext cx="1030426" cy="437998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Arial" panose="020B0604020202020204" pitchFamily="34" charset="0"/>
              </a:defRPr>
            </a:lvl1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05069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itolo 13"/>
          <p:cNvSpPr>
            <a:spLocks noGrp="1"/>
          </p:cNvSpPr>
          <p:nvPr>
            <p:ph type="title"/>
          </p:nvPr>
        </p:nvSpPr>
        <p:spPr>
          <a:xfrm>
            <a:off x="424572" y="337082"/>
            <a:ext cx="6213620" cy="416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immagine 8"/>
          <p:cNvSpPr>
            <a:spLocks noGrp="1"/>
          </p:cNvSpPr>
          <p:nvPr>
            <p:ph type="pic" sz="quarter" idx="10"/>
          </p:nvPr>
        </p:nvSpPr>
        <p:spPr>
          <a:xfrm>
            <a:off x="7665051" y="6233150"/>
            <a:ext cx="1030426" cy="437998"/>
          </a:xfrm>
        </p:spPr>
      </p:sp>
    </p:spTree>
    <p:extLst>
      <p:ext uri="{BB962C8B-B14F-4D97-AF65-F5344CB8AC3E}">
        <p14:creationId xmlns:p14="http://schemas.microsoft.com/office/powerpoint/2010/main" val="2652593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10"/>
          <p:cNvSpPr>
            <a:spLocks noGrp="1"/>
          </p:cNvSpPr>
          <p:nvPr>
            <p:ph type="body" sz="quarter" idx="10"/>
          </p:nvPr>
        </p:nvSpPr>
        <p:spPr>
          <a:xfrm>
            <a:off x="424571" y="1045835"/>
            <a:ext cx="8288605" cy="4695542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6" name="Segnaposto titolo 13"/>
          <p:cNvSpPr>
            <a:spLocks noGrp="1"/>
          </p:cNvSpPr>
          <p:nvPr>
            <p:ph type="title"/>
          </p:nvPr>
        </p:nvSpPr>
        <p:spPr>
          <a:xfrm>
            <a:off x="424572" y="337082"/>
            <a:ext cx="5562990" cy="416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5" name="Segnaposto immagine 8"/>
          <p:cNvSpPr>
            <a:spLocks noGrp="1"/>
          </p:cNvSpPr>
          <p:nvPr>
            <p:ph type="pic" sz="quarter" idx="11"/>
          </p:nvPr>
        </p:nvSpPr>
        <p:spPr>
          <a:xfrm>
            <a:off x="7665051" y="6233150"/>
            <a:ext cx="1030426" cy="437998"/>
          </a:xfrm>
        </p:spPr>
      </p:sp>
    </p:spTree>
    <p:extLst>
      <p:ext uri="{BB962C8B-B14F-4D97-AF65-F5344CB8AC3E}">
        <p14:creationId xmlns:p14="http://schemas.microsoft.com/office/powerpoint/2010/main" val="3905495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jpe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5.xml"/><Relationship Id="rId1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13" Type="http://schemas.openxmlformats.org/officeDocument/2006/relationships/image" Target="../media/image10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63498" y="110544"/>
            <a:ext cx="4925892" cy="6683958"/>
          </a:xfrm>
          <a:prstGeom prst="rect">
            <a:avLst/>
          </a:prstGeom>
          <a:solidFill>
            <a:srgbClr val="FBAF4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9" name="Immagine 8" descr="LBS_LO_bianco_PANTONE.pn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833" y="411588"/>
            <a:ext cx="1932704" cy="258411"/>
          </a:xfrm>
          <a:prstGeom prst="rect">
            <a:avLst/>
          </a:prstGeom>
        </p:spPr>
      </p:pic>
      <p:pic>
        <p:nvPicPr>
          <p:cNvPr id="12" name="Picture 3" descr="C:\Users\nchiaravalloti\Desktop\EQUIS_logo13-HR.png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9652" y="274954"/>
            <a:ext cx="739496" cy="53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98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7" r:id="rId2"/>
    <p:sldLayoutId id="2147483688" r:id="rId3"/>
    <p:sldLayoutId id="2147483689" r:id="rId4"/>
    <p:sldLayoutId id="2147483691" r:id="rId5"/>
    <p:sldLayoutId id="2147483690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3200" b="1" i="0" kern="1200">
          <a:solidFill>
            <a:srgbClr val="FFFFFF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titolo 13"/>
          <p:cNvSpPr>
            <a:spLocks noGrp="1"/>
          </p:cNvSpPr>
          <p:nvPr>
            <p:ph type="title"/>
          </p:nvPr>
        </p:nvSpPr>
        <p:spPr>
          <a:xfrm>
            <a:off x="424572" y="337082"/>
            <a:ext cx="5212903" cy="416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idx="1"/>
          </p:nvPr>
        </p:nvSpPr>
        <p:spPr>
          <a:xfrm>
            <a:off x="424571" y="1520688"/>
            <a:ext cx="8339821" cy="4198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it-IT" dirty="0"/>
          </a:p>
        </p:txBody>
      </p:sp>
      <p:cxnSp>
        <p:nvCxnSpPr>
          <p:cNvPr id="7" name="Straight Connector 21"/>
          <p:cNvCxnSpPr/>
          <p:nvPr userDrawn="1"/>
        </p:nvCxnSpPr>
        <p:spPr>
          <a:xfrm>
            <a:off x="424572" y="5985430"/>
            <a:ext cx="8339821" cy="1588"/>
          </a:xfrm>
          <a:prstGeom prst="line">
            <a:avLst/>
          </a:prstGeom>
          <a:ln w="6350" cap="flat" cmpd="sng">
            <a:solidFill>
              <a:srgbClr val="FDBA4D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magine 10" descr="Senza titolo-1.jpg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58" y="6281475"/>
            <a:ext cx="1819948" cy="298437"/>
          </a:xfrm>
          <a:prstGeom prst="rect">
            <a:avLst/>
          </a:prstGeom>
        </p:spPr>
      </p:pic>
      <p:pic>
        <p:nvPicPr>
          <p:cNvPr id="13" name="Picture 3" descr="C:\Users\nchiaravalloti\Desktop\EQUIS_logo13-HR.png"/>
          <p:cNvPicPr>
            <a:picLocks noChangeAspect="1" noChangeArrowheads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2841" y="6170162"/>
            <a:ext cx="687524" cy="49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19"/>
          <p:cNvCxnSpPr/>
          <p:nvPr userDrawn="1"/>
        </p:nvCxnSpPr>
        <p:spPr>
          <a:xfrm>
            <a:off x="481272" y="768499"/>
            <a:ext cx="8339821" cy="1588"/>
          </a:xfrm>
          <a:prstGeom prst="line">
            <a:avLst/>
          </a:prstGeom>
          <a:ln w="6350" cap="flat" cmpd="sng">
            <a:solidFill>
              <a:srgbClr val="FDBA4D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0"/>
          <p:cNvCxnSpPr/>
          <p:nvPr userDrawn="1"/>
        </p:nvCxnSpPr>
        <p:spPr>
          <a:xfrm>
            <a:off x="481272" y="315386"/>
            <a:ext cx="8339821" cy="1588"/>
          </a:xfrm>
          <a:prstGeom prst="line">
            <a:avLst/>
          </a:prstGeom>
          <a:ln w="6350" cap="flat" cmpd="sng">
            <a:solidFill>
              <a:srgbClr val="FDBA4D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63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2000" b="1" i="0" kern="1200" cap="all" baseline="0">
          <a:solidFill>
            <a:srgbClr val="FBAF42"/>
          </a:solidFill>
          <a:latin typeface="Arial" panose="020B0604020202020204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4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Segoe UI Light" panose="020B0502040204020203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Senza titolo-1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58" y="6294096"/>
            <a:ext cx="1819948" cy="298437"/>
          </a:xfrm>
          <a:prstGeom prst="rect">
            <a:avLst/>
          </a:prstGeom>
        </p:spPr>
      </p:pic>
      <p:sp>
        <p:nvSpPr>
          <p:cNvPr id="14" name="Segnaposto titolo 13"/>
          <p:cNvSpPr>
            <a:spLocks noGrp="1"/>
          </p:cNvSpPr>
          <p:nvPr>
            <p:ph type="title"/>
          </p:nvPr>
        </p:nvSpPr>
        <p:spPr>
          <a:xfrm>
            <a:off x="424572" y="337082"/>
            <a:ext cx="5212903" cy="416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idx="1"/>
          </p:nvPr>
        </p:nvSpPr>
        <p:spPr>
          <a:xfrm>
            <a:off x="424571" y="1520688"/>
            <a:ext cx="8339821" cy="4198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it-IT" dirty="0"/>
          </a:p>
        </p:txBody>
      </p:sp>
      <p:cxnSp>
        <p:nvCxnSpPr>
          <p:cNvPr id="7" name="Straight Connector 21"/>
          <p:cNvCxnSpPr/>
          <p:nvPr userDrawn="1"/>
        </p:nvCxnSpPr>
        <p:spPr>
          <a:xfrm>
            <a:off x="424572" y="5985430"/>
            <a:ext cx="8339821" cy="1588"/>
          </a:xfrm>
          <a:prstGeom prst="line">
            <a:avLst/>
          </a:prstGeom>
          <a:ln w="6350" cap="flat" cmpd="sng">
            <a:solidFill>
              <a:srgbClr val="FDBA4D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C:\Users\nchiaravalloti\Desktop\EQUIS_logo13-HR.png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3522" y="6170162"/>
            <a:ext cx="687524" cy="49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19"/>
          <p:cNvCxnSpPr/>
          <p:nvPr userDrawn="1"/>
        </p:nvCxnSpPr>
        <p:spPr>
          <a:xfrm>
            <a:off x="481272" y="768499"/>
            <a:ext cx="8339821" cy="1588"/>
          </a:xfrm>
          <a:prstGeom prst="line">
            <a:avLst/>
          </a:prstGeom>
          <a:ln w="6350" cap="flat" cmpd="sng">
            <a:solidFill>
              <a:srgbClr val="FDBA4D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0"/>
          <p:cNvCxnSpPr/>
          <p:nvPr userDrawn="1"/>
        </p:nvCxnSpPr>
        <p:spPr>
          <a:xfrm>
            <a:off x="481272" y="315386"/>
            <a:ext cx="8339821" cy="1588"/>
          </a:xfrm>
          <a:prstGeom prst="line">
            <a:avLst/>
          </a:prstGeom>
          <a:ln w="6350" cap="flat" cmpd="sng">
            <a:solidFill>
              <a:srgbClr val="FDBA4D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59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4" r:id="rId3"/>
    <p:sldLayoutId id="2147483654" r:id="rId4"/>
    <p:sldLayoutId id="2147483655" r:id="rId5"/>
    <p:sldLayoutId id="2147483652" r:id="rId6"/>
    <p:sldLayoutId id="2147483659" r:id="rId7"/>
    <p:sldLayoutId id="2147483666" r:id="rId8"/>
    <p:sldLayoutId id="2147483657" r:id="rId9"/>
    <p:sldLayoutId id="2147483693" r:id="rId10"/>
    <p:sldLayoutId id="2147483694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000" b="1" i="0" kern="1200" cap="all" baseline="0">
          <a:solidFill>
            <a:srgbClr val="FBAF42"/>
          </a:solidFill>
          <a:latin typeface="Arial" panose="020B0604020202020204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4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Segoe UI Light" panose="020B0502040204020203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d.baglieri@aeroporto.catania.it" TargetMode="External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1"/>
            <a:ext cx="9143998" cy="1180352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685800" y="2130425"/>
            <a:ext cx="7920318" cy="17557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i="0" kern="1200" cap="all" baseline="0">
                <a:solidFill>
                  <a:srgbClr val="FBAF42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it-IT" sz="2400" dirty="0" smtClean="0"/>
              <a:t>Il gestore aeroportuale tra economia </a:t>
            </a:r>
          </a:p>
          <a:p>
            <a:pPr algn="ctr"/>
            <a:r>
              <a:rPr lang="it-IT" sz="2400" dirty="0" smtClean="0"/>
              <a:t>di scalo e sviluppo del territorio 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sz="1200" dirty="0"/>
          </a:p>
        </p:txBody>
      </p:sp>
      <p:sp>
        <p:nvSpPr>
          <p:cNvPr id="7" name="Sottotitolo 2"/>
          <p:cNvSpPr txBox="1">
            <a:spLocks/>
          </p:cNvSpPr>
          <p:nvPr/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Segoe UI Light" panose="020B0502040204020203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400" b="1" dirty="0" smtClean="0"/>
              <a:t>Daniela Baglieri</a:t>
            </a:r>
          </a:p>
          <a:p>
            <a:pPr algn="ctr"/>
            <a:r>
              <a:rPr lang="it-IT" sz="1800" dirty="0" smtClean="0"/>
              <a:t>Presidente SAC </a:t>
            </a:r>
            <a:r>
              <a:rPr lang="it-IT" sz="1800" dirty="0" err="1" smtClean="0"/>
              <a:t>SpA</a:t>
            </a:r>
            <a:endParaRPr lang="it-IT" sz="18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42" y="6081058"/>
            <a:ext cx="3326170" cy="77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13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/>
          <p:cNvSpPr>
            <a:spLocks noGrp="1"/>
          </p:cNvSpPr>
          <p:nvPr>
            <p:ph type="body" sz="quarter" idx="4294967295"/>
          </p:nvPr>
        </p:nvSpPr>
        <p:spPr>
          <a:xfrm>
            <a:off x="0" y="1046163"/>
            <a:ext cx="8289925" cy="4695825"/>
          </a:xfrm>
        </p:spPr>
        <p:txBody>
          <a:bodyPr/>
          <a:lstStyle/>
          <a:p>
            <a:r>
              <a:rPr lang="it-IT" dirty="0" err="1"/>
              <a:t>Capacity</a:t>
            </a:r>
            <a:r>
              <a:rPr lang="it-IT" dirty="0"/>
              <a:t> (and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traffic</a:t>
            </a:r>
            <a:r>
              <a:rPr lang="it-IT" dirty="0"/>
              <a:t>)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smtClean="0"/>
              <a:t>the </a:t>
            </a:r>
            <a:r>
              <a:rPr lang="it-IT" dirty="0" err="1"/>
              <a:t>main</a:t>
            </a:r>
            <a:r>
              <a:rPr lang="it-IT" dirty="0"/>
              <a:t> trigger of </a:t>
            </a:r>
            <a:r>
              <a:rPr lang="it-IT" dirty="0" err="1"/>
              <a:t>costs</a:t>
            </a:r>
            <a:r>
              <a:rPr lang="it-IT" dirty="0"/>
              <a:t>/</a:t>
            </a:r>
            <a:r>
              <a:rPr lang="it-IT" dirty="0" err="1"/>
              <a:t>expenses</a:t>
            </a:r>
            <a:r>
              <a:rPr lang="it-IT" dirty="0" smtClean="0"/>
              <a:t>.</a:t>
            </a:r>
          </a:p>
          <a:p>
            <a:endParaRPr lang="it-IT" dirty="0"/>
          </a:p>
          <a:p>
            <a:r>
              <a:rPr lang="it-IT" dirty="0" err="1"/>
              <a:t>Regional</a:t>
            </a:r>
            <a:r>
              <a:rPr lang="it-IT" dirty="0"/>
              <a:t> </a:t>
            </a:r>
            <a:r>
              <a:rPr lang="it-IT" dirty="0" err="1"/>
              <a:t>airports</a:t>
            </a:r>
            <a:r>
              <a:rPr lang="it-IT" dirty="0"/>
              <a:t> are more </a:t>
            </a:r>
            <a:r>
              <a:rPr lang="it-IT" dirty="0" err="1"/>
              <a:t>exposed</a:t>
            </a:r>
            <a:r>
              <a:rPr lang="it-IT" dirty="0"/>
              <a:t> to </a:t>
            </a:r>
            <a:r>
              <a:rPr lang="it-IT" dirty="0" err="1"/>
              <a:t>volatility</a:t>
            </a:r>
            <a:r>
              <a:rPr lang="it-IT" dirty="0"/>
              <a:t> in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traffic</a:t>
            </a:r>
            <a:r>
              <a:rPr lang="it-IT" dirty="0"/>
              <a:t> </a:t>
            </a:r>
            <a:r>
              <a:rPr lang="it-IT" dirty="0" err="1"/>
              <a:t>development</a:t>
            </a:r>
            <a:r>
              <a:rPr lang="it-IT" dirty="0"/>
              <a:t> </a:t>
            </a:r>
            <a:r>
              <a:rPr lang="it-IT" dirty="0" err="1"/>
              <a:t>because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typically</a:t>
            </a:r>
            <a:r>
              <a:rPr lang="it-IT" dirty="0"/>
              <a:t> </a:t>
            </a:r>
            <a:r>
              <a:rPr lang="it-IT" b="1" dirty="0" err="1"/>
              <a:t>rely</a:t>
            </a:r>
            <a:r>
              <a:rPr lang="it-IT" b="1" dirty="0"/>
              <a:t> </a:t>
            </a:r>
            <a:r>
              <a:rPr lang="it-IT" b="1" dirty="0" err="1"/>
              <a:t>disproportionately</a:t>
            </a:r>
            <a:r>
              <a:rPr lang="it-IT" b="1" dirty="0"/>
              <a:t> on </a:t>
            </a:r>
            <a:r>
              <a:rPr lang="it-IT" b="1" dirty="0" err="1"/>
              <a:t>one</a:t>
            </a:r>
            <a:r>
              <a:rPr lang="it-IT" b="1" dirty="0"/>
              <a:t> </a:t>
            </a:r>
            <a:r>
              <a:rPr lang="it-IT" b="1" dirty="0" err="1"/>
              <a:t>kind</a:t>
            </a:r>
            <a:r>
              <a:rPr lang="it-IT" b="1" dirty="0"/>
              <a:t> of </a:t>
            </a:r>
            <a:r>
              <a:rPr lang="it-IT" b="1" dirty="0" err="1"/>
              <a:t>traffic</a:t>
            </a:r>
            <a:r>
              <a:rPr lang="it-IT" b="1" dirty="0"/>
              <a:t> or </a:t>
            </a:r>
            <a:r>
              <a:rPr lang="it-IT" b="1" dirty="0" err="1"/>
              <a:t>one</a:t>
            </a:r>
            <a:r>
              <a:rPr lang="it-IT" b="1" dirty="0"/>
              <a:t> </a:t>
            </a:r>
            <a:r>
              <a:rPr lang="it-IT" b="1" dirty="0" err="1"/>
              <a:t>airline</a:t>
            </a:r>
            <a:r>
              <a:rPr lang="it-IT" b="1" dirty="0"/>
              <a:t> </a:t>
            </a:r>
            <a:r>
              <a:rPr lang="it-IT" dirty="0"/>
              <a:t>and are </a:t>
            </a:r>
            <a:r>
              <a:rPr lang="it-IT" b="1" dirty="0" err="1"/>
              <a:t>less</a:t>
            </a:r>
            <a:r>
              <a:rPr lang="it-IT" b="1" dirty="0"/>
              <a:t> </a:t>
            </a:r>
            <a:r>
              <a:rPr lang="it-IT" b="1" dirty="0" err="1"/>
              <a:t>able</a:t>
            </a:r>
            <a:r>
              <a:rPr lang="it-IT" b="1" dirty="0"/>
              <a:t> to </a:t>
            </a:r>
            <a:r>
              <a:rPr lang="it-IT" b="1" dirty="0" err="1"/>
              <a:t>diversify</a:t>
            </a:r>
            <a:r>
              <a:rPr lang="it-IT" b="1" dirty="0"/>
              <a:t> </a:t>
            </a:r>
            <a:r>
              <a:rPr lang="it-IT" b="1" dirty="0" err="1"/>
              <a:t>their</a:t>
            </a:r>
            <a:r>
              <a:rPr lang="it-IT" b="1" dirty="0"/>
              <a:t> </a:t>
            </a:r>
            <a:r>
              <a:rPr lang="it-IT" b="1" dirty="0" err="1"/>
              <a:t>traffic</a:t>
            </a:r>
            <a:r>
              <a:rPr lang="it-IT" b="1" dirty="0"/>
              <a:t> mix </a:t>
            </a:r>
            <a:r>
              <a:rPr lang="it-IT" dirty="0" err="1"/>
              <a:t>compared</a:t>
            </a:r>
            <a:r>
              <a:rPr lang="it-IT" dirty="0"/>
              <a:t> to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larger</a:t>
            </a:r>
            <a:r>
              <a:rPr lang="it-IT" dirty="0"/>
              <a:t> </a:t>
            </a:r>
            <a:r>
              <a:rPr lang="it-IT" dirty="0" err="1"/>
              <a:t>counterparts</a:t>
            </a:r>
            <a:r>
              <a:rPr lang="it-IT" dirty="0" smtClean="0"/>
              <a:t>.</a:t>
            </a:r>
          </a:p>
          <a:p>
            <a:endParaRPr lang="it-IT" dirty="0"/>
          </a:p>
          <a:p>
            <a:r>
              <a:rPr lang="it-IT" b="1" dirty="0" err="1"/>
              <a:t>R</a:t>
            </a:r>
            <a:r>
              <a:rPr lang="it-IT" b="1" dirty="0" err="1" smtClean="0"/>
              <a:t>isk</a:t>
            </a:r>
            <a:r>
              <a:rPr lang="it-IT" b="1" dirty="0" smtClean="0"/>
              <a:t> </a:t>
            </a:r>
            <a:r>
              <a:rPr lang="it-IT" b="1" dirty="0"/>
              <a:t>of over and </a:t>
            </a:r>
            <a:r>
              <a:rPr lang="it-IT" b="1" dirty="0" err="1"/>
              <a:t>underutilisation</a:t>
            </a:r>
            <a:r>
              <a:rPr lang="it-IT" b="1" dirty="0"/>
              <a:t> of </a:t>
            </a:r>
            <a:r>
              <a:rPr lang="it-IT" b="1" dirty="0" err="1"/>
              <a:t>capacity</a:t>
            </a:r>
            <a:r>
              <a:rPr lang="it-IT" b="1" dirty="0"/>
              <a:t> </a:t>
            </a:r>
            <a:r>
              <a:rPr lang="it-IT" b="1" dirty="0" err="1"/>
              <a:t>is</a:t>
            </a:r>
            <a:r>
              <a:rPr lang="it-IT" b="1" dirty="0"/>
              <a:t> </a:t>
            </a:r>
            <a:r>
              <a:rPr lang="it-IT" b="1" dirty="0" err="1"/>
              <a:t>very</a:t>
            </a:r>
            <a:r>
              <a:rPr lang="it-IT" b="1" dirty="0"/>
              <a:t> high </a:t>
            </a:r>
            <a:endParaRPr lang="it-IT" dirty="0"/>
          </a:p>
          <a:p>
            <a:r>
              <a:rPr lang="it-IT" dirty="0" smtClean="0"/>
              <a:t> </a:t>
            </a:r>
            <a:endParaRPr lang="it-IT" dirty="0"/>
          </a:p>
          <a:p>
            <a:r>
              <a:rPr lang="it-IT" dirty="0" smtClean="0"/>
              <a:t> </a:t>
            </a:r>
            <a:endParaRPr lang="it-IT" dirty="0"/>
          </a:p>
          <a:p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336550"/>
            <a:ext cx="5564188" cy="417513"/>
          </a:xfrm>
        </p:spPr>
        <p:txBody>
          <a:bodyPr/>
          <a:lstStyle/>
          <a:p>
            <a:r>
              <a:rPr lang="it-IT" dirty="0" err="1" smtClean="0"/>
              <a:t>capacity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690" y="2962830"/>
            <a:ext cx="4124310" cy="3026609"/>
          </a:xfrm>
          <a:prstGeom prst="rect">
            <a:avLst/>
          </a:prstGeom>
        </p:spPr>
      </p:pic>
      <p:grpSp>
        <p:nvGrpSpPr>
          <p:cNvPr id="6" name="Gruppo 5"/>
          <p:cNvGrpSpPr/>
          <p:nvPr/>
        </p:nvGrpSpPr>
        <p:grpSpPr>
          <a:xfrm>
            <a:off x="62005" y="6042211"/>
            <a:ext cx="9081995" cy="854636"/>
            <a:chOff x="62005" y="6042211"/>
            <a:chExt cx="9081995" cy="854636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005" y="6042211"/>
              <a:ext cx="2580342" cy="854636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4232" y="6081058"/>
              <a:ext cx="5349768" cy="7769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8118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4294967295"/>
          </p:nvPr>
        </p:nvSpPr>
        <p:spPr>
          <a:xfrm>
            <a:off x="0" y="1046163"/>
            <a:ext cx="8289925" cy="2584450"/>
          </a:xfrm>
        </p:spPr>
        <p:txBody>
          <a:bodyPr>
            <a:normAutofit fontScale="92500" lnSpcReduction="20000"/>
          </a:bodyPr>
          <a:lstStyle/>
          <a:p>
            <a:r>
              <a:rPr lang="it-IT" dirty="0" err="1"/>
              <a:t>Regional</a:t>
            </a:r>
            <a:r>
              <a:rPr lang="it-IT" dirty="0"/>
              <a:t> </a:t>
            </a:r>
            <a:r>
              <a:rPr lang="it-IT" dirty="0" err="1"/>
              <a:t>airports</a:t>
            </a:r>
            <a:r>
              <a:rPr lang="it-IT" dirty="0"/>
              <a:t> are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exposed</a:t>
            </a:r>
            <a:r>
              <a:rPr lang="it-IT" dirty="0"/>
              <a:t> to </a:t>
            </a:r>
            <a:r>
              <a:rPr lang="it-IT" dirty="0" err="1" smtClean="0"/>
              <a:t>peaks</a:t>
            </a:r>
            <a:r>
              <a:rPr lang="it-IT" dirty="0" smtClean="0"/>
              <a:t>. </a:t>
            </a:r>
            <a:r>
              <a:rPr lang="it-IT" dirty="0" err="1" smtClean="0"/>
              <a:t>Airport</a:t>
            </a:r>
            <a:r>
              <a:rPr lang="it-IT" dirty="0" smtClean="0"/>
              <a:t> </a:t>
            </a:r>
            <a:r>
              <a:rPr lang="it-IT" dirty="0"/>
              <a:t>staff </a:t>
            </a:r>
            <a:r>
              <a:rPr lang="it-IT" dirty="0" err="1"/>
              <a:t>needs</a:t>
            </a:r>
            <a:r>
              <a:rPr lang="it-IT" dirty="0"/>
              <a:t> to be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 smtClean="0"/>
              <a:t>flexible</a:t>
            </a:r>
            <a:r>
              <a:rPr lang="it-IT" dirty="0"/>
              <a:t> </a:t>
            </a:r>
            <a:r>
              <a:rPr lang="it-IT" dirty="0" smtClean="0"/>
              <a:t>in </a:t>
            </a:r>
            <a:r>
              <a:rPr lang="it-IT" dirty="0" err="1"/>
              <a:t>terms</a:t>
            </a:r>
            <a:r>
              <a:rPr lang="it-IT" dirty="0"/>
              <a:t> of timing and area of expertise. </a:t>
            </a:r>
            <a:endParaRPr lang="it-IT" dirty="0" smtClean="0"/>
          </a:p>
          <a:p>
            <a:endParaRPr lang="it-IT" dirty="0"/>
          </a:p>
          <a:p>
            <a:r>
              <a:rPr lang="it-IT" dirty="0" smtClean="0"/>
              <a:t>On </a:t>
            </a:r>
            <a:r>
              <a:rPr lang="it-IT" dirty="0"/>
              <a:t>the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hand</a:t>
            </a:r>
            <a:r>
              <a:rPr lang="it-IT" dirty="0"/>
              <a:t>, the work </a:t>
            </a:r>
            <a:r>
              <a:rPr lang="it-IT" dirty="0" err="1"/>
              <a:t>at</a:t>
            </a:r>
            <a:r>
              <a:rPr lang="it-IT" dirty="0"/>
              <a:t> a </a:t>
            </a:r>
            <a:r>
              <a:rPr lang="it-IT" dirty="0" err="1"/>
              <a:t>regional</a:t>
            </a:r>
            <a:r>
              <a:rPr lang="it-IT" dirty="0"/>
              <a:t> </a:t>
            </a:r>
            <a:r>
              <a:rPr lang="it-IT" dirty="0" err="1"/>
              <a:t>airport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complex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can be </a:t>
            </a:r>
            <a:r>
              <a:rPr lang="it-IT" dirty="0" err="1"/>
              <a:t>at</a:t>
            </a:r>
            <a:r>
              <a:rPr lang="it-IT" dirty="0"/>
              <a:t> a </a:t>
            </a:r>
            <a:r>
              <a:rPr lang="it-IT" dirty="0" err="1"/>
              <a:t>hub</a:t>
            </a:r>
            <a:r>
              <a:rPr lang="it-IT" dirty="0"/>
              <a:t> </a:t>
            </a:r>
            <a:r>
              <a:rPr lang="it-IT" dirty="0" err="1"/>
              <a:t>airport</a:t>
            </a:r>
            <a:r>
              <a:rPr lang="it-IT" dirty="0"/>
              <a:t>, for </a:t>
            </a:r>
            <a:r>
              <a:rPr lang="it-IT" dirty="0" err="1"/>
              <a:t>example</a:t>
            </a:r>
            <a:r>
              <a:rPr lang="it-IT" dirty="0"/>
              <a:t>. </a:t>
            </a:r>
            <a:r>
              <a:rPr lang="it-IT" dirty="0" err="1"/>
              <a:t>Therefore</a:t>
            </a:r>
            <a:r>
              <a:rPr lang="it-IT" dirty="0"/>
              <a:t>, </a:t>
            </a:r>
            <a:r>
              <a:rPr lang="it-IT" dirty="0" err="1"/>
              <a:t>regional</a:t>
            </a:r>
            <a:r>
              <a:rPr lang="it-IT" dirty="0"/>
              <a:t> </a:t>
            </a:r>
            <a:r>
              <a:rPr lang="it-IT" dirty="0" err="1"/>
              <a:t>airports</a:t>
            </a:r>
            <a:r>
              <a:rPr lang="it-IT" dirty="0"/>
              <a:t> can </a:t>
            </a:r>
            <a:r>
              <a:rPr lang="it-IT" dirty="0" err="1"/>
              <a:t>employ</a:t>
            </a:r>
            <a:r>
              <a:rPr lang="it-IT" dirty="0"/>
              <a:t> “multi-</a:t>
            </a:r>
            <a:r>
              <a:rPr lang="it-IT" dirty="0" err="1"/>
              <a:t>functional</a:t>
            </a:r>
            <a:r>
              <a:rPr lang="it-IT" dirty="0"/>
              <a:t>” staff </a:t>
            </a:r>
            <a:endParaRPr lang="it-IT" dirty="0" smtClean="0"/>
          </a:p>
          <a:p>
            <a:r>
              <a:rPr lang="it-IT" b="1" i="1" dirty="0" err="1" smtClean="0">
                <a:solidFill>
                  <a:srgbClr val="F99F34"/>
                </a:solidFill>
              </a:rPr>
              <a:t>Does</a:t>
            </a:r>
            <a:r>
              <a:rPr lang="it-IT" b="1" i="1" dirty="0" smtClean="0">
                <a:solidFill>
                  <a:srgbClr val="F99F34"/>
                </a:solidFill>
              </a:rPr>
              <a:t> </a:t>
            </a:r>
            <a:r>
              <a:rPr lang="it-IT" b="1" i="1" dirty="0" err="1">
                <a:solidFill>
                  <a:srgbClr val="F99F34"/>
                </a:solidFill>
              </a:rPr>
              <a:t>regulatory</a:t>
            </a:r>
            <a:r>
              <a:rPr lang="it-IT" b="1" i="1" dirty="0">
                <a:solidFill>
                  <a:srgbClr val="F99F34"/>
                </a:solidFill>
              </a:rPr>
              <a:t> </a:t>
            </a:r>
            <a:r>
              <a:rPr lang="it-IT" b="1" i="1" dirty="0" err="1" smtClean="0">
                <a:solidFill>
                  <a:srgbClr val="F99F34"/>
                </a:solidFill>
              </a:rPr>
              <a:t>framework</a:t>
            </a:r>
            <a:r>
              <a:rPr lang="it-IT" b="1" i="1" dirty="0" smtClean="0">
                <a:solidFill>
                  <a:srgbClr val="F99F34"/>
                </a:solidFill>
              </a:rPr>
              <a:t> </a:t>
            </a:r>
            <a:r>
              <a:rPr lang="it-IT" b="1" i="1" dirty="0" err="1">
                <a:solidFill>
                  <a:srgbClr val="F99F34"/>
                </a:solidFill>
              </a:rPr>
              <a:t>allow</a:t>
            </a:r>
            <a:r>
              <a:rPr lang="it-IT" b="1" i="1" dirty="0">
                <a:solidFill>
                  <a:srgbClr val="F99F34"/>
                </a:solidFill>
              </a:rPr>
              <a:t> </a:t>
            </a:r>
            <a:r>
              <a:rPr lang="it-IT" b="1" i="1" dirty="0" err="1">
                <a:solidFill>
                  <a:srgbClr val="F99F34"/>
                </a:solidFill>
              </a:rPr>
              <a:t>it</a:t>
            </a:r>
            <a:r>
              <a:rPr lang="it-IT" b="1" i="1" dirty="0" smtClean="0">
                <a:solidFill>
                  <a:srgbClr val="F99F34"/>
                </a:solidFill>
              </a:rPr>
              <a:t>?</a:t>
            </a:r>
            <a:endParaRPr lang="it-IT" dirty="0" smtClean="0"/>
          </a:p>
          <a:p>
            <a:r>
              <a:rPr lang="it-IT" dirty="0"/>
              <a:t>	</a:t>
            </a:r>
            <a:endParaRPr lang="it-IT" i="1" dirty="0"/>
          </a:p>
          <a:p>
            <a:r>
              <a:rPr lang="it-IT" dirty="0" err="1" smtClean="0"/>
              <a:t>Airports</a:t>
            </a:r>
            <a:r>
              <a:rPr lang="it-IT" dirty="0" smtClean="0"/>
              <a:t> </a:t>
            </a:r>
            <a:r>
              <a:rPr lang="it-IT" dirty="0"/>
              <a:t>with a </a:t>
            </a:r>
            <a:r>
              <a:rPr lang="it-IT" dirty="0" err="1"/>
              <a:t>stronger</a:t>
            </a:r>
            <a:r>
              <a:rPr lang="it-IT" dirty="0"/>
              <a:t> </a:t>
            </a:r>
            <a:r>
              <a:rPr lang="it-IT" b="1" dirty="0" err="1"/>
              <a:t>touristic</a:t>
            </a:r>
            <a:r>
              <a:rPr lang="it-IT" b="1" dirty="0"/>
              <a:t> focus</a:t>
            </a:r>
            <a:r>
              <a:rPr lang="it-IT" dirty="0"/>
              <a:t> </a:t>
            </a:r>
            <a:r>
              <a:rPr lang="it-IT" dirty="0" err="1"/>
              <a:t>serving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an </a:t>
            </a:r>
            <a:r>
              <a:rPr lang="it-IT" dirty="0" err="1"/>
              <a:t>incoming</a:t>
            </a:r>
            <a:r>
              <a:rPr lang="it-IT" dirty="0"/>
              <a:t> </a:t>
            </a:r>
            <a:r>
              <a:rPr lang="it-IT" dirty="0" err="1"/>
              <a:t>destination</a:t>
            </a:r>
            <a:r>
              <a:rPr lang="it-IT" dirty="0"/>
              <a:t> </a:t>
            </a:r>
            <a:r>
              <a:rPr lang="it-IT" dirty="0" err="1"/>
              <a:t>tend</a:t>
            </a:r>
            <a:r>
              <a:rPr lang="it-IT" dirty="0"/>
              <a:t> to show a high </a:t>
            </a:r>
            <a:r>
              <a:rPr lang="it-IT" dirty="0" err="1"/>
              <a:t>seasonality</a:t>
            </a:r>
            <a:r>
              <a:rPr lang="it-IT" dirty="0"/>
              <a:t> in </a:t>
            </a:r>
            <a:r>
              <a:rPr lang="it-IT" dirty="0" err="1"/>
              <a:t>traffic</a:t>
            </a:r>
            <a:r>
              <a:rPr lang="it-IT" dirty="0"/>
              <a:t>. </a:t>
            </a:r>
            <a:endParaRPr lang="it-IT" dirty="0" smtClean="0"/>
          </a:p>
          <a:p>
            <a:endParaRPr lang="it-IT" dirty="0" smtClean="0"/>
          </a:p>
          <a:p>
            <a:r>
              <a:rPr lang="it-IT" sz="1200" b="1" dirty="0" smtClean="0">
                <a:solidFill>
                  <a:srgbClr val="F99F34"/>
                </a:solidFill>
                <a:latin typeface="Arial"/>
                <a:cs typeface="Arial"/>
              </a:rPr>
              <a:t>MONTHLY </a:t>
            </a:r>
            <a:r>
              <a:rPr lang="it-IT" sz="1200" b="1" dirty="0">
                <a:solidFill>
                  <a:srgbClr val="F99F34"/>
                </a:solidFill>
                <a:latin typeface="Arial"/>
                <a:cs typeface="Arial"/>
              </a:rPr>
              <a:t>DISTRIBUTION OF </a:t>
            </a:r>
            <a:endParaRPr lang="it-IT" sz="1200" b="1" dirty="0" smtClean="0">
              <a:solidFill>
                <a:srgbClr val="F99F34"/>
              </a:solidFill>
              <a:latin typeface="Arial"/>
              <a:cs typeface="Arial"/>
            </a:endParaRPr>
          </a:p>
          <a:p>
            <a:r>
              <a:rPr lang="it-IT" sz="1200" b="1" dirty="0" smtClean="0">
                <a:solidFill>
                  <a:srgbClr val="F99F34"/>
                </a:solidFill>
                <a:latin typeface="Arial"/>
                <a:cs typeface="Arial"/>
              </a:rPr>
              <a:t>TRAFFIC </a:t>
            </a:r>
            <a:r>
              <a:rPr lang="it-IT" sz="1200" b="1" dirty="0">
                <a:solidFill>
                  <a:srgbClr val="F99F34"/>
                </a:solidFill>
                <a:latin typeface="Arial"/>
                <a:cs typeface="Arial"/>
              </a:rPr>
              <a:t>AT SELECTED REGIONAL </a:t>
            </a:r>
            <a:endParaRPr lang="it-IT" sz="1200" b="1" dirty="0" smtClean="0">
              <a:solidFill>
                <a:srgbClr val="F99F34"/>
              </a:solidFill>
              <a:latin typeface="Arial"/>
              <a:cs typeface="Arial"/>
            </a:endParaRPr>
          </a:p>
          <a:p>
            <a:r>
              <a:rPr lang="it-IT" sz="1200" b="1" dirty="0" smtClean="0">
                <a:solidFill>
                  <a:srgbClr val="F99F34"/>
                </a:solidFill>
                <a:latin typeface="Arial"/>
                <a:cs typeface="Arial"/>
              </a:rPr>
              <a:t>AIRPORTS </a:t>
            </a:r>
            <a:r>
              <a:rPr lang="it-IT" sz="1200" b="1" dirty="0">
                <a:solidFill>
                  <a:srgbClr val="F99F34"/>
                </a:solidFill>
                <a:latin typeface="Arial"/>
                <a:cs typeface="Arial"/>
              </a:rPr>
              <a:t>IN 2015-2016 </a:t>
            </a:r>
            <a:endParaRPr lang="it-IT" sz="1200" dirty="0">
              <a:solidFill>
                <a:srgbClr val="F99F34"/>
              </a:solidFill>
              <a:latin typeface="Arial"/>
              <a:cs typeface="Arial"/>
            </a:endParaRPr>
          </a:p>
          <a:p>
            <a:endParaRPr lang="it-IT" dirty="0" smtClean="0"/>
          </a:p>
          <a:p>
            <a:endParaRPr lang="it-IT" dirty="0"/>
          </a:p>
          <a:p>
            <a:endParaRPr lang="it-IT" i="1" dirty="0"/>
          </a:p>
          <a:p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 idx="4294967295"/>
          </p:nvPr>
        </p:nvSpPr>
        <p:spPr>
          <a:xfrm>
            <a:off x="0" y="336550"/>
            <a:ext cx="5564188" cy="417513"/>
          </a:xfrm>
        </p:spPr>
        <p:txBody>
          <a:bodyPr/>
          <a:lstStyle/>
          <a:p>
            <a:r>
              <a:rPr lang="it-IT" dirty="0" smtClean="0"/>
              <a:t>FLEXIBILITY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247" y="2783608"/>
            <a:ext cx="4908388" cy="2929862"/>
          </a:xfrm>
          <a:prstGeom prst="rect">
            <a:avLst/>
          </a:prstGeom>
        </p:spPr>
      </p:pic>
      <p:grpSp>
        <p:nvGrpSpPr>
          <p:cNvPr id="5" name="Gruppo 4"/>
          <p:cNvGrpSpPr/>
          <p:nvPr/>
        </p:nvGrpSpPr>
        <p:grpSpPr>
          <a:xfrm>
            <a:off x="62005" y="6042211"/>
            <a:ext cx="9081995" cy="854636"/>
            <a:chOff x="62005" y="6042211"/>
            <a:chExt cx="9081995" cy="854636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005" y="6042211"/>
              <a:ext cx="2580342" cy="854636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4232" y="6081058"/>
              <a:ext cx="5349768" cy="7769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6355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39700"/>
            <a:ext cx="7097713" cy="809625"/>
          </a:xfrm>
        </p:spPr>
        <p:txBody>
          <a:bodyPr/>
          <a:lstStyle/>
          <a:p>
            <a:r>
              <a:rPr lang="it-IT" dirty="0" smtClean="0"/>
              <a:t>COSTS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4294967295"/>
          </p:nvPr>
        </p:nvSpPr>
        <p:spPr>
          <a:xfrm>
            <a:off x="1289050" y="960438"/>
            <a:ext cx="7854950" cy="4211637"/>
          </a:xfrm>
        </p:spPr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operating</a:t>
            </a:r>
            <a:r>
              <a:rPr lang="it-IT" dirty="0"/>
              <a:t> </a:t>
            </a:r>
            <a:r>
              <a:rPr lang="it-IT" dirty="0" err="1"/>
              <a:t>costs</a:t>
            </a:r>
            <a:r>
              <a:rPr lang="it-IT" dirty="0"/>
              <a:t> of </a:t>
            </a:r>
            <a:r>
              <a:rPr lang="it-IT" dirty="0" err="1"/>
              <a:t>airports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grow</a:t>
            </a:r>
            <a:r>
              <a:rPr lang="it-IT" dirty="0"/>
              <a:t>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quickly</a:t>
            </a:r>
            <a:r>
              <a:rPr lang="it-IT" dirty="0"/>
              <a:t>. </a:t>
            </a:r>
            <a:r>
              <a:rPr lang="it-IT" dirty="0" err="1"/>
              <a:t>Increasing</a:t>
            </a:r>
            <a:r>
              <a:rPr lang="it-IT" dirty="0"/>
              <a:t> and more </a:t>
            </a:r>
            <a:r>
              <a:rPr lang="it-IT" dirty="0" err="1"/>
              <a:t>stringent</a:t>
            </a:r>
            <a:r>
              <a:rPr lang="it-IT" dirty="0"/>
              <a:t> </a:t>
            </a:r>
            <a:r>
              <a:rPr lang="it-IT" b="1" dirty="0" err="1"/>
              <a:t>regulatory</a:t>
            </a:r>
            <a:r>
              <a:rPr lang="it-IT" b="1" dirty="0"/>
              <a:t> </a:t>
            </a:r>
            <a:r>
              <a:rPr lang="it-IT" b="1" dirty="0" err="1"/>
              <a:t>requirements</a:t>
            </a:r>
            <a:r>
              <a:rPr lang="it-IT" b="1" dirty="0"/>
              <a:t> for security, </a:t>
            </a:r>
            <a:r>
              <a:rPr lang="it-IT" b="1" dirty="0" err="1"/>
              <a:t>safety</a:t>
            </a:r>
            <a:r>
              <a:rPr lang="it-IT" b="1" dirty="0"/>
              <a:t>, </a:t>
            </a:r>
            <a:r>
              <a:rPr lang="it-IT" b="1" dirty="0" err="1"/>
              <a:t>environment</a:t>
            </a:r>
            <a:r>
              <a:rPr lang="it-IT" dirty="0"/>
              <a:t>, and </a:t>
            </a:r>
            <a:r>
              <a:rPr lang="it-IT" b="1" dirty="0" err="1"/>
              <a:t>border</a:t>
            </a:r>
            <a:r>
              <a:rPr lang="it-IT" b="1" dirty="0"/>
              <a:t> </a:t>
            </a:r>
            <a:r>
              <a:rPr lang="it-IT" b="1" dirty="0" smtClean="0"/>
              <a:t>control </a:t>
            </a:r>
          </a:p>
          <a:p>
            <a:endParaRPr lang="it-IT" b="1" dirty="0"/>
          </a:p>
          <a:p>
            <a:r>
              <a:rPr lang="it-IT" dirty="0" smtClean="0"/>
              <a:t>Network, </a:t>
            </a:r>
            <a:r>
              <a:rPr lang="it-IT" dirty="0" err="1" smtClean="0"/>
              <a:t>groups</a:t>
            </a:r>
            <a:r>
              <a:rPr lang="it-IT" dirty="0" smtClean="0"/>
              <a:t> and </a:t>
            </a:r>
            <a:r>
              <a:rPr lang="it-IT" dirty="0" err="1" smtClean="0"/>
              <a:t>economies</a:t>
            </a:r>
            <a:r>
              <a:rPr lang="it-IT" dirty="0" smtClean="0"/>
              <a:t> of scale</a:t>
            </a:r>
            <a:r>
              <a:rPr lang="it-IT" dirty="0"/>
              <a:t> </a:t>
            </a:r>
            <a:r>
              <a:rPr lang="it-IT" dirty="0" smtClean="0"/>
              <a:t>(Directive </a:t>
            </a:r>
            <a:r>
              <a:rPr lang="it-IT" dirty="0"/>
              <a:t>2009/12/CE on </a:t>
            </a:r>
            <a:r>
              <a:rPr lang="it-IT" dirty="0" err="1"/>
              <a:t>Airport</a:t>
            </a:r>
            <a:r>
              <a:rPr lang="it-IT" dirty="0"/>
              <a:t> </a:t>
            </a:r>
            <a:r>
              <a:rPr lang="it-IT" dirty="0" err="1" smtClean="0"/>
              <a:t>Charges</a:t>
            </a:r>
            <a:r>
              <a:rPr lang="it-IT" dirty="0" smtClean="0"/>
              <a:t>)</a:t>
            </a:r>
          </a:p>
          <a:p>
            <a:r>
              <a:rPr lang="it-IT" dirty="0"/>
              <a:t/>
            </a:r>
            <a:br>
              <a:rPr lang="it-IT" dirty="0"/>
            </a:br>
            <a:endParaRPr lang="it-IT" dirty="0"/>
          </a:p>
          <a:p>
            <a:endParaRPr lang="it-IT" dirty="0"/>
          </a:p>
        </p:txBody>
      </p:sp>
      <p:sp>
        <p:nvSpPr>
          <p:cNvPr id="4" name="Segnaposto testo 2"/>
          <p:cNvSpPr txBox="1">
            <a:spLocks/>
          </p:cNvSpPr>
          <p:nvPr/>
        </p:nvSpPr>
        <p:spPr bwMode="auto">
          <a:xfrm>
            <a:off x="513167" y="2193534"/>
            <a:ext cx="4143826" cy="3707200"/>
          </a:xfrm>
          <a:prstGeom prst="rect">
            <a:avLst/>
          </a:prstGeom>
          <a:solidFill>
            <a:srgbClr val="F99F34"/>
          </a:solidFill>
          <a:ln>
            <a:noFill/>
          </a:ln>
          <a:extLst/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Segoe UI Light" panose="020B0502040204020203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>
                <a:solidFill>
                  <a:schemeClr val="bg1"/>
                </a:solidFill>
              </a:rPr>
              <a:t>Recital 5. I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In </a:t>
            </a:r>
            <a:r>
              <a:rPr lang="it-IT" dirty="0" err="1" smtClean="0">
                <a:solidFill>
                  <a:schemeClr val="bg1"/>
                </a:solidFill>
              </a:rPr>
              <a:t>order</a:t>
            </a:r>
            <a:r>
              <a:rPr lang="it-IT" dirty="0" smtClean="0">
                <a:solidFill>
                  <a:schemeClr val="bg1"/>
                </a:solidFill>
              </a:rPr>
              <a:t> to </a:t>
            </a:r>
            <a:r>
              <a:rPr lang="it-IT" dirty="0" err="1" smtClean="0">
                <a:solidFill>
                  <a:schemeClr val="bg1"/>
                </a:solidFill>
              </a:rPr>
              <a:t>promote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territorial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cohesion</a:t>
            </a:r>
            <a:r>
              <a:rPr lang="it-IT" dirty="0" smtClean="0">
                <a:solidFill>
                  <a:schemeClr val="bg1"/>
                </a:solidFill>
              </a:rPr>
              <a:t>, </a:t>
            </a:r>
            <a:r>
              <a:rPr lang="it-IT" dirty="0" err="1" smtClean="0">
                <a:solidFill>
                  <a:schemeClr val="bg1"/>
                </a:solidFill>
              </a:rPr>
              <a:t>Member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States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should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have</a:t>
            </a:r>
            <a:r>
              <a:rPr lang="it-IT" dirty="0" smtClean="0">
                <a:solidFill>
                  <a:schemeClr val="bg1"/>
                </a:solidFill>
              </a:rPr>
              <a:t> the </a:t>
            </a:r>
            <a:r>
              <a:rPr lang="it-IT" dirty="0" err="1" smtClean="0">
                <a:solidFill>
                  <a:schemeClr val="bg1"/>
                </a:solidFill>
              </a:rPr>
              <a:t>possibility</a:t>
            </a:r>
            <a:r>
              <a:rPr lang="it-IT" dirty="0" smtClean="0">
                <a:solidFill>
                  <a:schemeClr val="bg1"/>
                </a:solidFill>
              </a:rPr>
              <a:t> to </a:t>
            </a:r>
            <a:r>
              <a:rPr lang="it-IT" dirty="0" err="1" smtClean="0">
                <a:solidFill>
                  <a:schemeClr val="bg1"/>
                </a:solidFill>
              </a:rPr>
              <a:t>apply</a:t>
            </a:r>
            <a:r>
              <a:rPr lang="it-IT" dirty="0" smtClean="0">
                <a:solidFill>
                  <a:schemeClr val="bg1"/>
                </a:solidFill>
              </a:rPr>
              <a:t> a common </a:t>
            </a:r>
            <a:r>
              <a:rPr lang="it-IT" dirty="0" err="1" smtClean="0">
                <a:solidFill>
                  <a:schemeClr val="bg1"/>
                </a:solidFill>
              </a:rPr>
              <a:t>charging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system</a:t>
            </a:r>
            <a:r>
              <a:rPr lang="it-IT" dirty="0" smtClean="0">
                <a:solidFill>
                  <a:schemeClr val="bg1"/>
                </a:solidFill>
              </a:rPr>
              <a:t> to cover an </a:t>
            </a:r>
            <a:r>
              <a:rPr lang="it-IT" dirty="0" err="1" smtClean="0">
                <a:solidFill>
                  <a:schemeClr val="bg1"/>
                </a:solidFill>
              </a:rPr>
              <a:t>airport</a:t>
            </a:r>
            <a:r>
              <a:rPr lang="it-IT" dirty="0" smtClean="0">
                <a:solidFill>
                  <a:schemeClr val="bg1"/>
                </a:solidFill>
              </a:rPr>
              <a:t> network. </a:t>
            </a:r>
            <a:r>
              <a:rPr lang="it-IT" dirty="0" err="1" smtClean="0">
                <a:solidFill>
                  <a:schemeClr val="bg1"/>
                </a:solidFill>
              </a:rPr>
              <a:t>Economic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transfers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between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airports</a:t>
            </a:r>
            <a:r>
              <a:rPr lang="it-IT" dirty="0" smtClean="0">
                <a:solidFill>
                  <a:schemeClr val="bg1"/>
                </a:solidFill>
              </a:rPr>
              <a:t> in </a:t>
            </a:r>
            <a:r>
              <a:rPr lang="it-IT" dirty="0" err="1" smtClean="0">
                <a:solidFill>
                  <a:schemeClr val="bg1"/>
                </a:solidFill>
              </a:rPr>
              <a:t>such</a:t>
            </a:r>
            <a:r>
              <a:rPr lang="it-IT" dirty="0" smtClean="0">
                <a:solidFill>
                  <a:schemeClr val="bg1"/>
                </a:solidFill>
              </a:rPr>
              <a:t> networks </a:t>
            </a:r>
            <a:r>
              <a:rPr lang="it-IT" dirty="0" err="1" smtClean="0">
                <a:solidFill>
                  <a:schemeClr val="bg1"/>
                </a:solidFill>
              </a:rPr>
              <a:t>should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comply</a:t>
            </a:r>
            <a:r>
              <a:rPr lang="it-IT" dirty="0" smtClean="0">
                <a:solidFill>
                  <a:schemeClr val="bg1"/>
                </a:solidFill>
              </a:rPr>
              <a:t> with Community law. </a:t>
            </a:r>
          </a:p>
          <a:p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dirty="0" err="1" smtClean="0">
                <a:solidFill>
                  <a:schemeClr val="bg1"/>
                </a:solidFill>
              </a:rPr>
              <a:t>Article</a:t>
            </a:r>
            <a:r>
              <a:rPr lang="it-IT" dirty="0" smtClean="0">
                <a:solidFill>
                  <a:schemeClr val="bg1"/>
                </a:solidFill>
              </a:rPr>
              <a:t> 2.5. 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‘</a:t>
            </a:r>
            <a:r>
              <a:rPr lang="it-IT" dirty="0" err="1" smtClean="0">
                <a:solidFill>
                  <a:schemeClr val="bg1"/>
                </a:solidFill>
              </a:rPr>
              <a:t>airport</a:t>
            </a:r>
            <a:r>
              <a:rPr lang="it-IT" dirty="0" smtClean="0">
                <a:solidFill>
                  <a:schemeClr val="bg1"/>
                </a:solidFill>
              </a:rPr>
              <a:t> network’ </a:t>
            </a:r>
            <a:r>
              <a:rPr lang="it-IT" dirty="0" err="1" smtClean="0">
                <a:solidFill>
                  <a:schemeClr val="bg1"/>
                </a:solidFill>
              </a:rPr>
              <a:t>means</a:t>
            </a:r>
            <a:r>
              <a:rPr lang="it-IT" dirty="0" smtClean="0">
                <a:solidFill>
                  <a:schemeClr val="bg1"/>
                </a:solidFill>
              </a:rPr>
              <a:t> a </a:t>
            </a:r>
            <a:r>
              <a:rPr lang="it-IT" dirty="0" err="1" smtClean="0">
                <a:solidFill>
                  <a:schemeClr val="bg1"/>
                </a:solidFill>
              </a:rPr>
              <a:t>group</a:t>
            </a:r>
            <a:r>
              <a:rPr lang="it-IT" dirty="0" smtClean="0">
                <a:solidFill>
                  <a:schemeClr val="bg1"/>
                </a:solidFill>
              </a:rPr>
              <a:t> of </a:t>
            </a:r>
            <a:r>
              <a:rPr lang="it-IT" dirty="0" err="1" smtClean="0">
                <a:solidFill>
                  <a:schemeClr val="bg1"/>
                </a:solidFill>
              </a:rPr>
              <a:t>airports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duly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designated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as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such</a:t>
            </a:r>
            <a:r>
              <a:rPr lang="it-IT" dirty="0" smtClean="0">
                <a:solidFill>
                  <a:schemeClr val="bg1"/>
                </a:solidFill>
              </a:rPr>
              <a:t> by the </a:t>
            </a:r>
            <a:r>
              <a:rPr lang="it-IT" dirty="0" err="1" smtClean="0">
                <a:solidFill>
                  <a:schemeClr val="bg1"/>
                </a:solidFill>
              </a:rPr>
              <a:t>Member</a:t>
            </a:r>
            <a:r>
              <a:rPr lang="it-IT" dirty="0" smtClean="0">
                <a:solidFill>
                  <a:schemeClr val="bg1"/>
                </a:solidFill>
              </a:rPr>
              <a:t> State and </a:t>
            </a:r>
            <a:r>
              <a:rPr lang="it-IT" dirty="0" err="1" smtClean="0">
                <a:solidFill>
                  <a:schemeClr val="bg1"/>
                </a:solidFill>
              </a:rPr>
              <a:t>operated</a:t>
            </a:r>
            <a:r>
              <a:rPr lang="it-IT" dirty="0" smtClean="0">
                <a:solidFill>
                  <a:schemeClr val="bg1"/>
                </a:solidFill>
              </a:rPr>
              <a:t> by the </a:t>
            </a:r>
            <a:r>
              <a:rPr lang="it-IT" dirty="0" err="1" smtClean="0">
                <a:solidFill>
                  <a:schemeClr val="bg1"/>
                </a:solidFill>
              </a:rPr>
              <a:t>same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airport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managing</a:t>
            </a:r>
            <a:r>
              <a:rPr lang="it-IT" dirty="0" smtClean="0">
                <a:solidFill>
                  <a:schemeClr val="bg1"/>
                </a:solidFill>
              </a:rPr>
              <a:t> body. </a:t>
            </a:r>
          </a:p>
          <a:p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err="1" smtClean="0">
                <a:solidFill>
                  <a:schemeClr val="bg1"/>
                </a:solidFill>
              </a:rPr>
              <a:t>Article</a:t>
            </a:r>
            <a:r>
              <a:rPr lang="it-IT" dirty="0" smtClean="0">
                <a:solidFill>
                  <a:schemeClr val="bg1"/>
                </a:solidFill>
              </a:rPr>
              <a:t> 4. </a:t>
            </a:r>
            <a:r>
              <a:rPr lang="it-IT" dirty="0" err="1" smtClean="0">
                <a:solidFill>
                  <a:schemeClr val="bg1"/>
                </a:solidFill>
              </a:rPr>
              <a:t>Airport</a:t>
            </a:r>
            <a:r>
              <a:rPr lang="it-IT" dirty="0" smtClean="0">
                <a:solidFill>
                  <a:schemeClr val="bg1"/>
                </a:solidFill>
              </a:rPr>
              <a:t> network</a:t>
            </a:r>
            <a:br>
              <a:rPr lang="it-IT" dirty="0" smtClean="0">
                <a:solidFill>
                  <a:schemeClr val="bg1"/>
                </a:solidFill>
              </a:rPr>
            </a:br>
            <a:r>
              <a:rPr lang="it-IT" dirty="0" err="1" smtClean="0">
                <a:solidFill>
                  <a:schemeClr val="bg1"/>
                </a:solidFill>
              </a:rPr>
              <a:t>Member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States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may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allow</a:t>
            </a:r>
            <a:r>
              <a:rPr lang="it-IT" dirty="0" smtClean="0">
                <a:solidFill>
                  <a:schemeClr val="bg1"/>
                </a:solidFill>
              </a:rPr>
              <a:t> the </a:t>
            </a:r>
            <a:r>
              <a:rPr lang="it-IT" dirty="0" err="1" smtClean="0">
                <a:solidFill>
                  <a:schemeClr val="bg1"/>
                </a:solidFill>
              </a:rPr>
              <a:t>airport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managing</a:t>
            </a:r>
            <a:r>
              <a:rPr lang="it-IT" dirty="0" smtClean="0">
                <a:solidFill>
                  <a:schemeClr val="bg1"/>
                </a:solidFill>
              </a:rPr>
              <a:t> body of an </a:t>
            </a:r>
            <a:r>
              <a:rPr lang="it-IT" dirty="0" err="1" smtClean="0">
                <a:solidFill>
                  <a:schemeClr val="bg1"/>
                </a:solidFill>
              </a:rPr>
              <a:t>airport</a:t>
            </a:r>
            <a:r>
              <a:rPr lang="it-IT" dirty="0" smtClean="0">
                <a:solidFill>
                  <a:schemeClr val="bg1"/>
                </a:solidFill>
              </a:rPr>
              <a:t> network to introduce a common and </a:t>
            </a:r>
            <a:r>
              <a:rPr lang="it-IT" dirty="0" err="1" smtClean="0">
                <a:solidFill>
                  <a:schemeClr val="bg1"/>
                </a:solidFill>
              </a:rPr>
              <a:t>transparent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airport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charging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system</a:t>
            </a:r>
            <a:r>
              <a:rPr lang="it-IT" dirty="0" smtClean="0">
                <a:solidFill>
                  <a:schemeClr val="bg1"/>
                </a:solidFill>
              </a:rPr>
              <a:t> to cover the </a:t>
            </a:r>
            <a:r>
              <a:rPr lang="it-IT" dirty="0" err="1" smtClean="0">
                <a:solidFill>
                  <a:schemeClr val="bg1"/>
                </a:solidFill>
              </a:rPr>
              <a:t>airport</a:t>
            </a:r>
            <a:r>
              <a:rPr lang="it-IT" dirty="0" smtClean="0">
                <a:solidFill>
                  <a:schemeClr val="bg1"/>
                </a:solidFill>
              </a:rPr>
              <a:t> network. </a:t>
            </a:r>
          </a:p>
          <a:p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993" y="2052429"/>
            <a:ext cx="4054022" cy="3938905"/>
          </a:xfrm>
          <a:prstGeom prst="rect">
            <a:avLst/>
          </a:prstGeom>
        </p:spPr>
      </p:pic>
      <p:grpSp>
        <p:nvGrpSpPr>
          <p:cNvPr id="6" name="Gruppo 5"/>
          <p:cNvGrpSpPr/>
          <p:nvPr/>
        </p:nvGrpSpPr>
        <p:grpSpPr>
          <a:xfrm>
            <a:off x="62005" y="6042211"/>
            <a:ext cx="9081995" cy="854636"/>
            <a:chOff x="62005" y="6042211"/>
            <a:chExt cx="9081995" cy="854636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005" y="6042211"/>
              <a:ext cx="2580342" cy="854636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4232" y="6081058"/>
              <a:ext cx="5349768" cy="7769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5210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01600"/>
            <a:ext cx="7097713" cy="809625"/>
          </a:xfrm>
        </p:spPr>
        <p:txBody>
          <a:bodyPr>
            <a:normAutofit/>
          </a:bodyPr>
          <a:lstStyle/>
          <a:p>
            <a:r>
              <a:rPr lang="it-IT" dirty="0" err="1" smtClean="0"/>
              <a:t>quality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idx="4294967295"/>
          </p:nvPr>
        </p:nvSpPr>
        <p:spPr>
          <a:xfrm>
            <a:off x="297789" y="911225"/>
            <a:ext cx="7854950" cy="5130986"/>
          </a:xfrm>
        </p:spPr>
        <p:txBody>
          <a:bodyPr>
            <a:normAutofit/>
          </a:bodyPr>
          <a:lstStyle/>
          <a:p>
            <a:r>
              <a:rPr lang="it-IT" b="1" dirty="0" err="1"/>
              <a:t>Aviation</a:t>
            </a:r>
            <a:r>
              <a:rPr lang="it-IT" b="1" dirty="0"/>
              <a:t> Security </a:t>
            </a:r>
            <a:endParaRPr lang="it-IT" dirty="0" smtClean="0"/>
          </a:p>
          <a:p>
            <a:r>
              <a:rPr lang="it-IT" dirty="0" smtClean="0"/>
              <a:t>Security </a:t>
            </a:r>
            <a:r>
              <a:rPr lang="it-IT" dirty="0" err="1"/>
              <a:t>procedures</a:t>
            </a:r>
            <a:r>
              <a:rPr lang="it-IT" dirty="0"/>
              <a:t> for </a:t>
            </a:r>
            <a:r>
              <a:rPr lang="it-IT" dirty="0" err="1"/>
              <a:t>airside</a:t>
            </a:r>
            <a:r>
              <a:rPr lang="it-IT" dirty="0"/>
              <a:t> </a:t>
            </a:r>
            <a:r>
              <a:rPr lang="it-IT" dirty="0" err="1"/>
              <a:t>areas</a:t>
            </a:r>
            <a:r>
              <a:rPr lang="it-IT" dirty="0"/>
              <a:t> </a:t>
            </a:r>
          </a:p>
          <a:p>
            <a:r>
              <a:rPr lang="it-IT" dirty="0" err="1"/>
              <a:t>Regulation</a:t>
            </a:r>
            <a:r>
              <a:rPr lang="it-IT" dirty="0"/>
              <a:t> (EU) 2017/815</a:t>
            </a:r>
            <a:br>
              <a:rPr lang="it-IT" dirty="0"/>
            </a:br>
            <a:r>
              <a:rPr lang="it-IT" dirty="0"/>
              <a:t>of 12 </a:t>
            </a:r>
            <a:r>
              <a:rPr lang="it-IT" dirty="0" err="1"/>
              <a:t>May</a:t>
            </a:r>
            <a:r>
              <a:rPr lang="it-IT" dirty="0"/>
              <a:t> 2017 </a:t>
            </a:r>
            <a:r>
              <a:rPr lang="it-IT" dirty="0" err="1"/>
              <a:t>amending</a:t>
            </a:r>
            <a:r>
              <a:rPr lang="it-IT" dirty="0"/>
              <a:t> </a:t>
            </a:r>
            <a:r>
              <a:rPr lang="it-IT" dirty="0" err="1"/>
              <a:t>Implementing</a:t>
            </a:r>
            <a:r>
              <a:rPr lang="it-IT" dirty="0"/>
              <a:t> </a:t>
            </a:r>
            <a:r>
              <a:rPr lang="it-IT" dirty="0" err="1"/>
              <a:t>Regulation</a:t>
            </a:r>
            <a:r>
              <a:rPr lang="it-IT" dirty="0"/>
              <a:t/>
            </a:r>
            <a:br>
              <a:rPr lang="it-IT" dirty="0"/>
            </a:br>
            <a:r>
              <a:rPr lang="it-IT" dirty="0"/>
              <a:t>(EU) 2015/1998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regards</a:t>
            </a:r>
            <a:r>
              <a:rPr lang="it-IT" dirty="0"/>
              <a:t> </a:t>
            </a:r>
            <a:r>
              <a:rPr lang="it-IT" dirty="0" err="1"/>
              <a:t>clarification</a:t>
            </a:r>
            <a:r>
              <a:rPr lang="it-IT" dirty="0"/>
              <a:t>, </a:t>
            </a:r>
            <a:r>
              <a:rPr lang="it-IT" dirty="0" err="1"/>
              <a:t>harmonisation</a:t>
            </a:r>
            <a:r>
              <a:rPr lang="it-IT" dirty="0"/>
              <a:t> and </a:t>
            </a:r>
            <a:endParaRPr lang="it-IT" dirty="0" smtClean="0"/>
          </a:p>
          <a:p>
            <a:r>
              <a:rPr lang="it-IT" dirty="0" err="1" smtClean="0"/>
              <a:t>simplification</a:t>
            </a:r>
            <a:r>
              <a:rPr lang="it-IT" dirty="0" smtClean="0"/>
              <a:t> </a:t>
            </a:r>
            <a:r>
              <a:rPr lang="it-IT" dirty="0"/>
              <a:t>of </a:t>
            </a:r>
            <a:r>
              <a:rPr lang="it-IT" dirty="0" err="1"/>
              <a:t>certain</a:t>
            </a:r>
            <a:r>
              <a:rPr lang="it-IT" dirty="0"/>
              <a:t> </a:t>
            </a:r>
            <a:r>
              <a:rPr lang="it-IT" dirty="0" err="1"/>
              <a:t>specific</a:t>
            </a:r>
            <a:r>
              <a:rPr lang="it-IT" dirty="0"/>
              <a:t> </a:t>
            </a:r>
            <a:r>
              <a:rPr lang="it-IT" dirty="0" err="1"/>
              <a:t>aviation</a:t>
            </a:r>
            <a:r>
              <a:rPr lang="it-IT" dirty="0"/>
              <a:t> security </a:t>
            </a:r>
            <a:r>
              <a:rPr lang="it-IT" dirty="0" err="1"/>
              <a:t>measure</a:t>
            </a:r>
            <a:r>
              <a:rPr lang="it-IT" dirty="0"/>
              <a:t> </a:t>
            </a:r>
          </a:p>
          <a:p>
            <a:endParaRPr lang="it-IT" dirty="0"/>
          </a:p>
          <a:p>
            <a:r>
              <a:rPr lang="it-IT" b="1" dirty="0"/>
              <a:t>P</a:t>
            </a:r>
            <a:r>
              <a:rPr lang="it-IT" b="1" dirty="0" smtClean="0"/>
              <a:t>RM </a:t>
            </a:r>
            <a:endParaRPr lang="it-IT" b="1" dirty="0"/>
          </a:p>
          <a:p>
            <a:r>
              <a:rPr lang="it-IT" dirty="0" err="1"/>
              <a:t>Regulation</a:t>
            </a:r>
            <a:r>
              <a:rPr lang="it-IT" dirty="0"/>
              <a:t> (EU) 1107/2006</a:t>
            </a:r>
            <a:br>
              <a:rPr lang="it-IT" dirty="0"/>
            </a:br>
            <a:r>
              <a:rPr lang="it-IT" dirty="0"/>
              <a:t>of the </a:t>
            </a:r>
            <a:r>
              <a:rPr lang="it-IT" dirty="0" err="1"/>
              <a:t>European</a:t>
            </a:r>
            <a:r>
              <a:rPr lang="it-IT" dirty="0"/>
              <a:t> </a:t>
            </a:r>
            <a:r>
              <a:rPr lang="it-IT" dirty="0" err="1"/>
              <a:t>Parliament</a:t>
            </a:r>
            <a:r>
              <a:rPr lang="it-IT" dirty="0"/>
              <a:t> and of the </a:t>
            </a:r>
            <a:r>
              <a:rPr lang="it-IT" dirty="0" err="1"/>
              <a:t>Council</a:t>
            </a:r>
            <a:r>
              <a:rPr lang="it-IT" dirty="0"/>
              <a:t> of 5 </a:t>
            </a:r>
            <a:r>
              <a:rPr lang="it-IT" dirty="0" err="1"/>
              <a:t>July</a:t>
            </a:r>
            <a:r>
              <a:rPr lang="it-IT" dirty="0"/>
              <a:t> 2006 </a:t>
            </a:r>
            <a:r>
              <a:rPr lang="it-IT" dirty="0" err="1"/>
              <a:t>concerning</a:t>
            </a:r>
            <a:r>
              <a:rPr lang="it-IT" dirty="0"/>
              <a:t> the </a:t>
            </a:r>
            <a:r>
              <a:rPr lang="it-IT" dirty="0" err="1"/>
              <a:t>rights</a:t>
            </a:r>
            <a:r>
              <a:rPr lang="it-IT" dirty="0"/>
              <a:t> of </a:t>
            </a:r>
            <a:r>
              <a:rPr lang="it-IT" dirty="0" err="1"/>
              <a:t>disabled</a:t>
            </a:r>
            <a:r>
              <a:rPr lang="it-IT" dirty="0"/>
              <a:t> </a:t>
            </a:r>
            <a:r>
              <a:rPr lang="it-IT" dirty="0" err="1"/>
              <a:t>persons</a:t>
            </a:r>
            <a:r>
              <a:rPr lang="it-IT" dirty="0"/>
              <a:t> and </a:t>
            </a:r>
            <a:r>
              <a:rPr lang="it-IT" dirty="0" err="1"/>
              <a:t>persons</a:t>
            </a:r>
            <a:r>
              <a:rPr lang="it-IT" dirty="0"/>
              <a:t> with </a:t>
            </a:r>
            <a:r>
              <a:rPr lang="it-IT" dirty="0" err="1"/>
              <a:t>reduced</a:t>
            </a:r>
            <a:r>
              <a:rPr lang="it-IT" dirty="0"/>
              <a:t> </a:t>
            </a:r>
            <a:r>
              <a:rPr lang="it-IT" dirty="0" err="1"/>
              <a:t>mobility</a:t>
            </a:r>
            <a:r>
              <a:rPr lang="it-IT" dirty="0"/>
              <a:t> </a:t>
            </a:r>
            <a:r>
              <a:rPr lang="it-IT" dirty="0" err="1"/>
              <a:t>when</a:t>
            </a:r>
            <a:r>
              <a:rPr lang="it-IT" dirty="0"/>
              <a:t> </a:t>
            </a:r>
            <a:r>
              <a:rPr lang="it-IT" dirty="0" err="1"/>
              <a:t>travelling</a:t>
            </a:r>
            <a:r>
              <a:rPr lang="it-IT" dirty="0"/>
              <a:t> by air </a:t>
            </a:r>
          </a:p>
          <a:p>
            <a:endParaRPr lang="it-IT" b="1" dirty="0" smtClean="0"/>
          </a:p>
          <a:p>
            <a:r>
              <a:rPr lang="it-IT" b="1" dirty="0" err="1"/>
              <a:t>Aviation</a:t>
            </a:r>
            <a:r>
              <a:rPr lang="it-IT" b="1" dirty="0"/>
              <a:t> </a:t>
            </a:r>
            <a:r>
              <a:rPr lang="it-IT" b="1" dirty="0" err="1"/>
              <a:t>Safety</a:t>
            </a:r>
            <a:r>
              <a:rPr lang="it-IT" b="1" dirty="0"/>
              <a:t> (EASA) </a:t>
            </a:r>
            <a:r>
              <a:rPr lang="it-IT" b="1" dirty="0" err="1"/>
              <a:t>Regulation</a:t>
            </a:r>
            <a:r>
              <a:rPr lang="it-IT" b="1" dirty="0"/>
              <a:t> </a:t>
            </a:r>
          </a:p>
          <a:p>
            <a:r>
              <a:rPr lang="it-IT" dirty="0" err="1"/>
              <a:t>Regulation</a:t>
            </a:r>
            <a:r>
              <a:rPr lang="it-IT" dirty="0"/>
              <a:t> (EC) 216/2008 of the </a:t>
            </a:r>
            <a:r>
              <a:rPr lang="it-IT" dirty="0" err="1"/>
              <a:t>European</a:t>
            </a:r>
            <a:r>
              <a:rPr lang="it-IT" dirty="0"/>
              <a:t> </a:t>
            </a:r>
            <a:r>
              <a:rPr lang="it-IT" dirty="0" err="1"/>
              <a:t>Parliament</a:t>
            </a:r>
            <a:r>
              <a:rPr lang="it-IT" dirty="0"/>
              <a:t> and of the </a:t>
            </a:r>
            <a:r>
              <a:rPr lang="it-IT" dirty="0" err="1"/>
              <a:t>Council</a:t>
            </a:r>
            <a:r>
              <a:rPr lang="it-IT" dirty="0"/>
              <a:t> of 20 </a:t>
            </a:r>
            <a:r>
              <a:rPr lang="it-IT" dirty="0" err="1"/>
              <a:t>February</a:t>
            </a:r>
            <a:r>
              <a:rPr lang="it-IT" dirty="0"/>
              <a:t> 2008 on common </a:t>
            </a:r>
            <a:r>
              <a:rPr lang="it-IT" dirty="0" err="1"/>
              <a:t>rules</a:t>
            </a:r>
            <a:r>
              <a:rPr lang="it-IT" dirty="0"/>
              <a:t> in the </a:t>
            </a:r>
            <a:r>
              <a:rPr lang="it-IT" dirty="0" err="1"/>
              <a:t>field</a:t>
            </a:r>
            <a:r>
              <a:rPr lang="it-IT" dirty="0"/>
              <a:t> of </a:t>
            </a:r>
            <a:r>
              <a:rPr lang="it-IT" dirty="0" err="1"/>
              <a:t>civil</a:t>
            </a:r>
            <a:r>
              <a:rPr lang="it-IT" dirty="0"/>
              <a:t> </a:t>
            </a:r>
            <a:r>
              <a:rPr lang="it-IT" dirty="0" err="1"/>
              <a:t>aviation</a:t>
            </a:r>
            <a:r>
              <a:rPr lang="it-IT" dirty="0"/>
              <a:t> and </a:t>
            </a:r>
            <a:r>
              <a:rPr lang="it-IT" dirty="0" err="1"/>
              <a:t>establishing</a:t>
            </a:r>
            <a:r>
              <a:rPr lang="it-IT" dirty="0"/>
              <a:t> a </a:t>
            </a:r>
            <a:r>
              <a:rPr lang="it-IT" dirty="0" err="1"/>
              <a:t>European</a:t>
            </a:r>
            <a:r>
              <a:rPr lang="it-IT" dirty="0"/>
              <a:t> </a:t>
            </a:r>
            <a:r>
              <a:rPr lang="it-IT" dirty="0" err="1"/>
              <a:t>Aviation</a:t>
            </a:r>
            <a:r>
              <a:rPr lang="it-IT" dirty="0"/>
              <a:t> </a:t>
            </a:r>
            <a:r>
              <a:rPr lang="it-IT" dirty="0" err="1"/>
              <a:t>Safety</a:t>
            </a:r>
            <a:r>
              <a:rPr lang="it-IT" dirty="0"/>
              <a:t> Agency, and </a:t>
            </a:r>
            <a:r>
              <a:rPr lang="it-IT" dirty="0" err="1"/>
              <a:t>repealing</a:t>
            </a:r>
            <a:r>
              <a:rPr lang="it-IT" dirty="0"/>
              <a:t> </a:t>
            </a:r>
            <a:r>
              <a:rPr lang="it-IT" dirty="0" err="1"/>
              <a:t>Council</a:t>
            </a:r>
            <a:r>
              <a:rPr lang="it-IT" dirty="0"/>
              <a:t> Directive 91/670/EEC, </a:t>
            </a:r>
            <a:r>
              <a:rPr lang="it-IT" dirty="0" err="1"/>
              <a:t>Regulation</a:t>
            </a:r>
            <a:r>
              <a:rPr lang="it-IT" dirty="0"/>
              <a:t> (EC) No 1592/2002 and Directive 2004/36/EC </a:t>
            </a:r>
            <a:endParaRPr lang="it-IT" dirty="0" smtClean="0"/>
          </a:p>
          <a:p>
            <a:r>
              <a:rPr lang="it-IT" b="1" dirty="0" err="1"/>
              <a:t>Environmental</a:t>
            </a:r>
            <a:r>
              <a:rPr lang="it-IT" b="1" dirty="0"/>
              <a:t> </a:t>
            </a:r>
            <a:r>
              <a:rPr lang="it-IT" b="1" dirty="0" err="1"/>
              <a:t>Noise</a:t>
            </a:r>
            <a:r>
              <a:rPr lang="it-IT" b="1" dirty="0"/>
              <a:t> Directive </a:t>
            </a:r>
            <a:r>
              <a:rPr lang="it-IT" dirty="0"/>
              <a:t>(</a:t>
            </a:r>
            <a:r>
              <a:rPr lang="it-IT" dirty="0" err="1"/>
              <a:t>noise</a:t>
            </a:r>
            <a:r>
              <a:rPr lang="it-IT" dirty="0"/>
              <a:t> </a:t>
            </a:r>
            <a:r>
              <a:rPr lang="it-IT" dirty="0" err="1"/>
              <a:t>mapping</a:t>
            </a:r>
            <a:r>
              <a:rPr lang="it-IT" dirty="0"/>
              <a:t> and </a:t>
            </a:r>
            <a:r>
              <a:rPr lang="it-IT" dirty="0" err="1"/>
              <a:t>action</a:t>
            </a:r>
            <a:r>
              <a:rPr lang="it-IT" dirty="0"/>
              <a:t> planning) </a:t>
            </a:r>
          </a:p>
          <a:p>
            <a:r>
              <a:rPr lang="it-IT" dirty="0"/>
              <a:t>Directive 2002/49/EC of the </a:t>
            </a:r>
            <a:r>
              <a:rPr lang="it-IT" dirty="0" err="1"/>
              <a:t>European</a:t>
            </a:r>
            <a:r>
              <a:rPr lang="it-IT" dirty="0"/>
              <a:t> </a:t>
            </a:r>
            <a:r>
              <a:rPr lang="it-IT" dirty="0" err="1"/>
              <a:t>Parliament</a:t>
            </a:r>
            <a:r>
              <a:rPr lang="it-IT" dirty="0"/>
              <a:t> and of the </a:t>
            </a:r>
            <a:r>
              <a:rPr lang="it-IT" dirty="0" err="1"/>
              <a:t>Council</a:t>
            </a:r>
            <a:r>
              <a:rPr lang="it-IT" dirty="0"/>
              <a:t> of 25 </a:t>
            </a:r>
            <a:r>
              <a:rPr lang="it-IT" dirty="0" err="1"/>
              <a:t>June</a:t>
            </a:r>
            <a:r>
              <a:rPr lang="it-IT" dirty="0"/>
              <a:t> 2002 </a:t>
            </a:r>
            <a:r>
              <a:rPr lang="it-IT" dirty="0" err="1"/>
              <a:t>relating</a:t>
            </a:r>
            <a:r>
              <a:rPr lang="it-IT" dirty="0"/>
              <a:t> to the </a:t>
            </a:r>
            <a:r>
              <a:rPr lang="it-IT" dirty="0" err="1"/>
              <a:t>assessment</a:t>
            </a:r>
            <a:r>
              <a:rPr lang="it-IT" dirty="0"/>
              <a:t> and management of </a:t>
            </a:r>
            <a:r>
              <a:rPr lang="it-IT" dirty="0" err="1"/>
              <a:t>environmental</a:t>
            </a:r>
            <a:r>
              <a:rPr lang="it-IT" dirty="0"/>
              <a:t> </a:t>
            </a:r>
            <a:r>
              <a:rPr lang="it-IT" dirty="0" err="1"/>
              <a:t>noise</a:t>
            </a:r>
            <a:r>
              <a:rPr lang="it-IT" dirty="0"/>
              <a:t> </a:t>
            </a:r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  <a:p>
            <a:endParaRPr lang="it-IT" b="1" dirty="0" smtClean="0"/>
          </a:p>
          <a:p>
            <a:endParaRPr lang="it-IT" dirty="0"/>
          </a:p>
          <a:p>
            <a:endParaRPr lang="it-IT" dirty="0"/>
          </a:p>
        </p:txBody>
      </p:sp>
      <p:grpSp>
        <p:nvGrpSpPr>
          <p:cNvPr id="5" name="Gruppo 4"/>
          <p:cNvGrpSpPr/>
          <p:nvPr/>
        </p:nvGrpSpPr>
        <p:grpSpPr>
          <a:xfrm>
            <a:off x="62005" y="6042211"/>
            <a:ext cx="9081995" cy="854636"/>
            <a:chOff x="62005" y="6042211"/>
            <a:chExt cx="9081995" cy="854636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05" y="6042211"/>
              <a:ext cx="2580342" cy="854636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94232" y="6081058"/>
              <a:ext cx="5349768" cy="776942"/>
            </a:xfrm>
            <a:prstGeom prst="rect">
              <a:avLst/>
            </a:prstGeom>
          </p:spPr>
        </p:pic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569" y="101600"/>
            <a:ext cx="2866367" cy="259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26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03188"/>
            <a:ext cx="7097713" cy="809625"/>
          </a:xfrm>
        </p:spPr>
        <p:txBody>
          <a:bodyPr>
            <a:normAutofit/>
          </a:bodyPr>
          <a:lstStyle/>
          <a:p>
            <a:r>
              <a:rPr lang="it-IT" sz="1800" dirty="0" err="1" smtClean="0"/>
              <a:t>Airport</a:t>
            </a:r>
            <a:r>
              <a:rPr lang="it-IT" sz="1800" dirty="0" smtClean="0"/>
              <a:t> </a:t>
            </a:r>
            <a:r>
              <a:rPr lang="it-IT" sz="1800" dirty="0" err="1" smtClean="0"/>
              <a:t>management_WRAP</a:t>
            </a:r>
            <a:r>
              <a:rPr lang="it-IT" sz="1800" dirty="0" smtClean="0"/>
              <a:t>-UP</a:t>
            </a:r>
            <a:endParaRPr lang="it-IT" sz="1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1131452"/>
            <a:ext cx="7569200" cy="4813300"/>
          </a:xfrm>
          <a:prstGeom prst="rect">
            <a:avLst/>
          </a:prstGeom>
        </p:spPr>
      </p:pic>
      <p:grpSp>
        <p:nvGrpSpPr>
          <p:cNvPr id="5" name="Gruppo 4"/>
          <p:cNvGrpSpPr/>
          <p:nvPr/>
        </p:nvGrpSpPr>
        <p:grpSpPr>
          <a:xfrm>
            <a:off x="62005" y="6042211"/>
            <a:ext cx="9081995" cy="854636"/>
            <a:chOff x="62005" y="6042211"/>
            <a:chExt cx="9081995" cy="854636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005" y="6042211"/>
              <a:ext cx="2580342" cy="854636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4232" y="6081058"/>
              <a:ext cx="5349768" cy="776942"/>
            </a:xfrm>
            <a:prstGeom prst="rect">
              <a:avLst/>
            </a:prstGeom>
          </p:spPr>
        </p:pic>
      </p:grpSp>
      <p:sp>
        <p:nvSpPr>
          <p:cNvPr id="3" name="CasellaDiTesto 2"/>
          <p:cNvSpPr txBox="1"/>
          <p:nvPr/>
        </p:nvSpPr>
        <p:spPr>
          <a:xfrm>
            <a:off x="5417215" y="1265619"/>
            <a:ext cx="2152896" cy="371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EXPLOITATION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427711" y="3949836"/>
            <a:ext cx="1811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DIVERSIFICATION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971796" y="5298971"/>
            <a:ext cx="2705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ECONOMIES, INNOVATION </a:t>
            </a:r>
          </a:p>
          <a:p>
            <a:r>
              <a:rPr lang="it-IT" dirty="0" smtClean="0"/>
              <a:t>AND INTEGRATION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898331" y="3949836"/>
            <a:ext cx="1059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BALANCE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88954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60307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62005" y="6042211"/>
            <a:ext cx="9081995" cy="854636"/>
            <a:chOff x="62005" y="6042211"/>
            <a:chExt cx="9081995" cy="854636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005" y="6042211"/>
              <a:ext cx="2580342" cy="854636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4232" y="6081058"/>
              <a:ext cx="5349768" cy="7769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6562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1"/>
            <a:ext cx="9143998" cy="1180352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685800" y="2130425"/>
            <a:ext cx="7920318" cy="17557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i="0" kern="1200" cap="all" baseline="0">
                <a:solidFill>
                  <a:srgbClr val="FBAF42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it-IT" sz="2400" dirty="0" smtClean="0"/>
              <a:t>THANKS FOR YOUR COMMENTS</a:t>
            </a:r>
            <a:endParaRPr lang="it-IT" sz="1200" dirty="0"/>
          </a:p>
        </p:txBody>
      </p:sp>
      <p:sp>
        <p:nvSpPr>
          <p:cNvPr id="7" name="Sottotitolo 2"/>
          <p:cNvSpPr txBox="1">
            <a:spLocks/>
          </p:cNvSpPr>
          <p:nvPr/>
        </p:nvSpPr>
        <p:spPr>
          <a:xfrm>
            <a:off x="1371600" y="30099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Segoe UI Light" panose="020B0502040204020203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400" b="1" dirty="0" smtClean="0"/>
              <a:t>Daniela Baglieri</a:t>
            </a:r>
          </a:p>
          <a:p>
            <a:pPr algn="ctr"/>
            <a:endParaRPr lang="it-IT" sz="1800" dirty="0"/>
          </a:p>
          <a:p>
            <a:pPr algn="ctr"/>
            <a:r>
              <a:rPr lang="it-IT" sz="1800" dirty="0" smtClean="0">
                <a:hlinkClick r:id="rId3"/>
              </a:rPr>
              <a:t>d.baglieri@aeroporto.catania.it</a:t>
            </a:r>
            <a:endParaRPr lang="it-IT" sz="1800" dirty="0" smtClean="0"/>
          </a:p>
          <a:p>
            <a:pPr algn="ctr"/>
            <a:endParaRPr lang="it-IT" sz="1800" dirty="0"/>
          </a:p>
        </p:txBody>
      </p:sp>
      <p:grpSp>
        <p:nvGrpSpPr>
          <p:cNvPr id="8" name="Gruppo 7"/>
          <p:cNvGrpSpPr/>
          <p:nvPr/>
        </p:nvGrpSpPr>
        <p:grpSpPr>
          <a:xfrm>
            <a:off x="62005" y="6042211"/>
            <a:ext cx="9081995" cy="854636"/>
            <a:chOff x="62005" y="6042211"/>
            <a:chExt cx="9081995" cy="854636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005" y="6042211"/>
              <a:ext cx="2580342" cy="854636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94232" y="6081058"/>
              <a:ext cx="5349768" cy="7769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4731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6"/>
          <p:cNvSpPr>
            <a:spLocks noGrp="1"/>
          </p:cNvSpPr>
          <p:nvPr>
            <p:ph type="body" sz="quarter" idx="10"/>
          </p:nvPr>
        </p:nvSpPr>
        <p:spPr>
          <a:xfrm>
            <a:off x="424571" y="1045835"/>
            <a:ext cx="8288605" cy="1837812"/>
          </a:xfrm>
        </p:spPr>
        <p:txBody>
          <a:bodyPr>
            <a:normAutofit/>
          </a:bodyPr>
          <a:lstStyle/>
          <a:p>
            <a:pPr marL="342900" indent="-342900">
              <a:buAutoNum type="arabicParenR"/>
            </a:pPr>
            <a:r>
              <a:rPr lang="it-IT" sz="1600" b="1" dirty="0" smtClean="0"/>
              <a:t>ITALIAN LIBERALIZATION =&gt;AIR TRANSPORT SYSTEM GROWTH </a:t>
            </a:r>
          </a:p>
          <a:p>
            <a:endParaRPr lang="it-IT" sz="1600" b="1" dirty="0" smtClean="0"/>
          </a:p>
          <a:p>
            <a:pPr marL="342900" indent="-342900">
              <a:buAutoNum type="arabicParenR"/>
            </a:pPr>
            <a:r>
              <a:rPr lang="it-IT" sz="1600" b="1" dirty="0" smtClean="0"/>
              <a:t>TRAFFIC GROWTH =&gt; CAPACITY CRUNCH</a:t>
            </a:r>
          </a:p>
          <a:p>
            <a:pPr marL="342900" indent="-342900">
              <a:buAutoNum type="arabicParenR"/>
            </a:pPr>
            <a:endParaRPr lang="it-IT" sz="1600" b="1" dirty="0" smtClean="0"/>
          </a:p>
          <a:p>
            <a:pPr marL="342900" indent="-342900">
              <a:buAutoNum type="arabicParenR"/>
            </a:pPr>
            <a:r>
              <a:rPr lang="it-IT" sz="1600" b="1" dirty="0" smtClean="0"/>
              <a:t>CAPACITY CRUNCH=&gt; INTEGRATION, INTERMODALITY, INVESTMENT</a:t>
            </a:r>
          </a:p>
          <a:p>
            <a:pPr marL="342900" indent="-342900">
              <a:buAutoNum type="arabicParenR"/>
            </a:pPr>
            <a:endParaRPr lang="it-IT" sz="1600" b="1" dirty="0"/>
          </a:p>
          <a:p>
            <a:pPr marL="342900" indent="-342900">
              <a:buAutoNum type="arabicParenR"/>
            </a:pPr>
            <a:endParaRPr lang="it-IT" sz="1600" b="1" dirty="0" smtClean="0"/>
          </a:p>
          <a:p>
            <a:pPr marL="342900" indent="-342900">
              <a:buAutoNum type="arabicParenR"/>
            </a:pPr>
            <a:endParaRPr lang="it-IT" sz="1600" b="1" dirty="0"/>
          </a:p>
          <a:p>
            <a:endParaRPr lang="it-IT" sz="1600" b="1" dirty="0"/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STARTING POINT</a:t>
            </a:r>
            <a:r>
              <a:rPr lang="mr-IN" dirty="0" smtClean="0"/>
              <a:t>…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820888" y="3716493"/>
            <a:ext cx="6844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F09A32"/>
                </a:solidFill>
              </a:rPr>
              <a:t>WHICH IS THE ROLE OF </a:t>
            </a:r>
            <a:r>
              <a:rPr lang="it-IT" sz="2400" b="1" i="1" dirty="0" smtClean="0">
                <a:solidFill>
                  <a:srgbClr val="F09A32"/>
                </a:solidFill>
              </a:rPr>
              <a:t>AIRPORTS </a:t>
            </a:r>
            <a:r>
              <a:rPr lang="it-IT" sz="2400" b="1" i="1" dirty="0">
                <a:solidFill>
                  <a:srgbClr val="F09A32"/>
                </a:solidFill>
              </a:rPr>
              <a:t>IN THIS CONTEXT?</a:t>
            </a:r>
          </a:p>
          <a:p>
            <a:endParaRPr lang="it-IT" sz="24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656" y="6011231"/>
            <a:ext cx="2820786" cy="85463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442" y="6050078"/>
            <a:ext cx="5848275" cy="77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22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2BA140-E3D6-4003-98D6-0749E02433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77800"/>
            <a:ext cx="7097713" cy="811213"/>
          </a:xfrm>
        </p:spPr>
        <p:txBody>
          <a:bodyPr/>
          <a:lstStyle/>
          <a:p>
            <a:r>
              <a:rPr lang="en-IE" dirty="0"/>
              <a:t>Europe's Regional Airports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F51AD1B-D120-4385-9085-200732CFE2F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1589088"/>
            <a:ext cx="8412163" cy="4210050"/>
          </a:xfrm>
        </p:spPr>
        <p:txBody>
          <a:bodyPr>
            <a:normAutofit fontScale="92500"/>
          </a:bodyPr>
          <a:lstStyle/>
          <a:p>
            <a:pPr>
              <a:lnSpc>
                <a:spcPct val="200000"/>
              </a:lnSpc>
            </a:pPr>
            <a:r>
              <a:rPr lang="en-IE" dirty="0"/>
              <a:t>Network of 500 airports</a:t>
            </a:r>
          </a:p>
          <a:p>
            <a:pPr>
              <a:lnSpc>
                <a:spcPct val="200000"/>
              </a:lnSpc>
            </a:pPr>
            <a:r>
              <a:rPr lang="en-IE" dirty="0"/>
              <a:t>Providing 14,600 routes</a:t>
            </a:r>
          </a:p>
          <a:p>
            <a:pPr>
              <a:lnSpc>
                <a:spcPct val="200000"/>
              </a:lnSpc>
            </a:pPr>
            <a:r>
              <a:rPr lang="en-IE" dirty="0"/>
              <a:t>With 209 air carriers</a:t>
            </a:r>
          </a:p>
          <a:p>
            <a:pPr>
              <a:lnSpc>
                <a:spcPct val="200000"/>
              </a:lnSpc>
            </a:pPr>
            <a:r>
              <a:rPr lang="en-IE" dirty="0"/>
              <a:t>Across 724 destinations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IE" dirty="0" smtClean="0"/>
          </a:p>
          <a:p>
            <a:pPr marL="0" indent="0" algn="ctr">
              <a:lnSpc>
                <a:spcPct val="150000"/>
              </a:lnSpc>
              <a:buNone/>
            </a:pPr>
            <a:endParaRPr lang="en-IE" dirty="0"/>
          </a:p>
          <a:p>
            <a:pPr marL="0" indent="0" algn="ctr">
              <a:lnSpc>
                <a:spcPct val="150000"/>
              </a:lnSpc>
              <a:buNone/>
            </a:pPr>
            <a:endParaRPr lang="en-IE" dirty="0" smtClean="0"/>
          </a:p>
          <a:p>
            <a:pPr marL="0" indent="0" algn="ctr">
              <a:lnSpc>
                <a:spcPct val="150000"/>
              </a:lnSpc>
              <a:buNone/>
            </a:pPr>
            <a:endParaRPr lang="en-IE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en-IE" b="1" dirty="0" smtClean="0"/>
              <a:t>Supporting </a:t>
            </a:r>
            <a:r>
              <a:rPr lang="en-IE" b="1" dirty="0"/>
              <a:t>€85 billion of Europe’s GDP</a:t>
            </a:r>
            <a:endParaRPr lang="en-IE" sz="2000" b="1" dirty="0"/>
          </a:p>
          <a:p>
            <a:pPr marL="0" indent="0">
              <a:lnSpc>
                <a:spcPct val="150000"/>
              </a:lnSpc>
              <a:buNone/>
            </a:pPr>
            <a:endParaRPr lang="en-IE" sz="12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IE" sz="1200" dirty="0" smtClean="0"/>
              <a:t>Source</a:t>
            </a:r>
            <a:r>
              <a:rPr lang="en-IE" sz="1200" dirty="0"/>
              <a:t>: ACI Regional Airports Forum publication 2017: Europe’s Regional Airports; Connecting People, Places and Products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0B83371-4D44-4E2F-A9B1-2412D0C72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333" y="1588769"/>
            <a:ext cx="3800767" cy="28438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5D247E1-F7CB-4245-B761-4A8315F10306}"/>
              </a:ext>
            </a:extLst>
          </p:cNvPr>
          <p:cNvSpPr/>
          <p:nvPr/>
        </p:nvSpPr>
        <p:spPr bwMode="auto">
          <a:xfrm>
            <a:off x="2403566" y="4624251"/>
            <a:ext cx="4415245" cy="670560"/>
          </a:xfrm>
          <a:prstGeom prst="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62005" y="6042211"/>
            <a:ext cx="9081995" cy="854636"/>
            <a:chOff x="62005" y="6042211"/>
            <a:chExt cx="9081995" cy="854636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005" y="6042211"/>
              <a:ext cx="2580342" cy="854636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4232" y="6081058"/>
              <a:ext cx="5349768" cy="7769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9023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 idx="4294967295"/>
          </p:nvPr>
        </p:nvSpPr>
        <p:spPr>
          <a:xfrm>
            <a:off x="0" y="336550"/>
            <a:ext cx="8210550" cy="417513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EUROPEAN </a:t>
            </a:r>
            <a:r>
              <a:rPr lang="it-IT" dirty="0"/>
              <a:t>HIGH SPEED RAIL NETWORK </a:t>
            </a:r>
            <a:r>
              <a:rPr lang="it-IT" dirty="0" smtClean="0"/>
              <a:t> - </a:t>
            </a:r>
            <a:r>
              <a:rPr lang="it-IT" dirty="0" err="1" smtClean="0"/>
              <a:t>comparison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09" y="885109"/>
            <a:ext cx="4382439" cy="351395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41209" y="4703961"/>
            <a:ext cx="83928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>
                <a:latin typeface="Arial"/>
                <a:cs typeface="Arial"/>
              </a:rPr>
              <a:t>When</a:t>
            </a:r>
            <a:r>
              <a:rPr lang="it-IT" sz="1400" dirty="0">
                <a:latin typeface="Arial"/>
                <a:cs typeface="Arial"/>
              </a:rPr>
              <a:t> </a:t>
            </a:r>
            <a:r>
              <a:rPr lang="it-IT" sz="1400" dirty="0" err="1">
                <a:latin typeface="Arial"/>
                <a:cs typeface="Arial"/>
              </a:rPr>
              <a:t>combined</a:t>
            </a:r>
            <a:r>
              <a:rPr lang="it-IT" sz="1400" dirty="0">
                <a:latin typeface="Arial"/>
                <a:cs typeface="Arial"/>
              </a:rPr>
              <a:t> </a:t>
            </a:r>
            <a:r>
              <a:rPr lang="it-IT" sz="1400" dirty="0" err="1">
                <a:latin typeface="Arial"/>
                <a:cs typeface="Arial"/>
              </a:rPr>
              <a:t>together</a:t>
            </a:r>
            <a:r>
              <a:rPr lang="it-IT" sz="1400" dirty="0" err="1" smtClean="0">
                <a:latin typeface="Arial"/>
                <a:cs typeface="Arial"/>
              </a:rPr>
              <a:t>,regional</a:t>
            </a:r>
            <a:r>
              <a:rPr lang="it-IT" sz="1400" dirty="0" smtClean="0">
                <a:latin typeface="Arial"/>
                <a:cs typeface="Arial"/>
              </a:rPr>
              <a:t> </a:t>
            </a:r>
            <a:r>
              <a:rPr lang="it-IT" sz="1400" dirty="0" err="1">
                <a:latin typeface="Arial"/>
                <a:cs typeface="Arial"/>
              </a:rPr>
              <a:t>airports</a:t>
            </a:r>
            <a:r>
              <a:rPr lang="it-IT" sz="1400" dirty="0">
                <a:latin typeface="Arial"/>
                <a:cs typeface="Arial"/>
              </a:rPr>
              <a:t> </a:t>
            </a:r>
            <a:r>
              <a:rPr lang="it-IT" sz="1400" dirty="0" err="1">
                <a:latin typeface="Arial"/>
                <a:cs typeface="Arial"/>
              </a:rPr>
              <a:t>provide</a:t>
            </a:r>
            <a:r>
              <a:rPr lang="it-IT" sz="1400" dirty="0">
                <a:latin typeface="Arial"/>
                <a:cs typeface="Arial"/>
              </a:rPr>
              <a:t> a network  </a:t>
            </a:r>
            <a:r>
              <a:rPr lang="it-IT" sz="1400" dirty="0" err="1" smtClean="0">
                <a:latin typeface="Arial"/>
                <a:cs typeface="Arial"/>
              </a:rPr>
              <a:t>that</a:t>
            </a:r>
            <a:r>
              <a:rPr lang="it-IT" sz="1400" dirty="0" smtClean="0">
                <a:latin typeface="Arial"/>
                <a:cs typeface="Arial"/>
              </a:rPr>
              <a:t> </a:t>
            </a:r>
            <a:r>
              <a:rPr lang="it-IT" sz="1400" dirty="0" err="1">
                <a:latin typeface="Arial"/>
                <a:cs typeface="Arial"/>
              </a:rPr>
              <a:t>does</a:t>
            </a:r>
            <a:r>
              <a:rPr lang="it-IT" sz="1400" dirty="0">
                <a:latin typeface="Arial"/>
                <a:cs typeface="Arial"/>
              </a:rPr>
              <a:t> </a:t>
            </a:r>
            <a:r>
              <a:rPr lang="it-IT" sz="1400" dirty="0" err="1">
                <a:latin typeface="Arial"/>
                <a:cs typeface="Arial"/>
              </a:rPr>
              <a:t>much</a:t>
            </a:r>
            <a:r>
              <a:rPr lang="it-IT" sz="1400" dirty="0">
                <a:latin typeface="Arial"/>
                <a:cs typeface="Arial"/>
              </a:rPr>
              <a:t> more </a:t>
            </a:r>
            <a:r>
              <a:rPr lang="it-IT" sz="1400" dirty="0" err="1">
                <a:latin typeface="Arial"/>
                <a:cs typeface="Arial"/>
              </a:rPr>
              <a:t>than</a:t>
            </a:r>
            <a:r>
              <a:rPr lang="it-IT" sz="1400" dirty="0">
                <a:latin typeface="Arial"/>
                <a:cs typeface="Arial"/>
              </a:rPr>
              <a:t> </a:t>
            </a:r>
            <a:r>
              <a:rPr lang="it-IT" sz="1400" dirty="0" err="1" smtClean="0">
                <a:latin typeface="Arial"/>
                <a:cs typeface="Arial"/>
              </a:rPr>
              <a:t>complementing</a:t>
            </a:r>
            <a:r>
              <a:rPr lang="it-IT" sz="1400" dirty="0" smtClean="0">
                <a:latin typeface="Arial"/>
                <a:cs typeface="Arial"/>
              </a:rPr>
              <a:t> </a:t>
            </a:r>
            <a:r>
              <a:rPr lang="it-IT" sz="1400" dirty="0">
                <a:latin typeface="Arial"/>
                <a:cs typeface="Arial"/>
              </a:rPr>
              <a:t>the high-</a:t>
            </a:r>
            <a:r>
              <a:rPr lang="it-IT" sz="1400" dirty="0" err="1">
                <a:latin typeface="Arial"/>
                <a:cs typeface="Arial"/>
              </a:rPr>
              <a:t>speed</a:t>
            </a:r>
            <a:r>
              <a:rPr lang="it-IT" sz="1400" dirty="0">
                <a:latin typeface="Arial"/>
                <a:cs typeface="Arial"/>
              </a:rPr>
              <a:t> </a:t>
            </a:r>
            <a:r>
              <a:rPr lang="it-IT" sz="1400" dirty="0" err="1">
                <a:latin typeface="Arial"/>
                <a:cs typeface="Arial"/>
              </a:rPr>
              <a:t>rail</a:t>
            </a:r>
            <a:r>
              <a:rPr lang="it-IT" sz="1400" dirty="0">
                <a:latin typeface="Arial"/>
                <a:cs typeface="Arial"/>
              </a:rPr>
              <a:t> network. </a:t>
            </a:r>
            <a:endParaRPr lang="it-IT" sz="1400" dirty="0" smtClean="0">
              <a:latin typeface="Arial"/>
              <a:cs typeface="Arial"/>
            </a:endParaRPr>
          </a:p>
          <a:p>
            <a:endParaRPr lang="it-IT" sz="1400" dirty="0">
              <a:latin typeface="Arial"/>
              <a:cs typeface="Arial"/>
            </a:endParaRPr>
          </a:p>
          <a:p>
            <a:r>
              <a:rPr lang="it-IT" sz="1400" dirty="0" err="1" smtClean="0">
                <a:latin typeface="Arial"/>
                <a:cs typeface="Arial"/>
              </a:rPr>
              <a:t>European</a:t>
            </a:r>
            <a:r>
              <a:rPr lang="it-IT" sz="1400" dirty="0" smtClean="0">
                <a:latin typeface="Arial"/>
                <a:cs typeface="Arial"/>
              </a:rPr>
              <a:t> </a:t>
            </a:r>
            <a:r>
              <a:rPr lang="it-IT" sz="1400" dirty="0" err="1">
                <a:latin typeface="Arial"/>
                <a:cs typeface="Arial"/>
              </a:rPr>
              <a:t>airports</a:t>
            </a:r>
            <a:r>
              <a:rPr lang="it-IT" sz="1400" dirty="0">
                <a:latin typeface="Arial"/>
                <a:cs typeface="Arial"/>
              </a:rPr>
              <a:t> </a:t>
            </a:r>
            <a:r>
              <a:rPr lang="it-IT" sz="1400" dirty="0" err="1">
                <a:latin typeface="Arial"/>
                <a:cs typeface="Arial"/>
              </a:rPr>
              <a:t>provide</a:t>
            </a:r>
            <a:r>
              <a:rPr lang="it-IT" sz="1400" dirty="0">
                <a:latin typeface="Arial"/>
                <a:cs typeface="Arial"/>
              </a:rPr>
              <a:t>  </a:t>
            </a:r>
            <a:r>
              <a:rPr lang="it-IT" sz="1400" b="1" dirty="0" err="1" smtClean="0">
                <a:solidFill>
                  <a:srgbClr val="F09A32"/>
                </a:solidFill>
                <a:latin typeface="Arial"/>
                <a:cs typeface="Arial"/>
              </a:rPr>
              <a:t>accessibility</a:t>
            </a:r>
            <a:r>
              <a:rPr lang="it-IT" sz="1400" b="1" dirty="0" smtClean="0">
                <a:solidFill>
                  <a:srgbClr val="F09A32"/>
                </a:solidFill>
                <a:latin typeface="Arial"/>
                <a:cs typeface="Arial"/>
              </a:rPr>
              <a:t> </a:t>
            </a:r>
            <a:r>
              <a:rPr lang="it-IT" sz="1400" b="1" dirty="0">
                <a:solidFill>
                  <a:srgbClr val="F09A32"/>
                </a:solidFill>
                <a:latin typeface="Arial"/>
                <a:cs typeface="Arial"/>
              </a:rPr>
              <a:t>to the </a:t>
            </a:r>
            <a:r>
              <a:rPr lang="it-IT" sz="1400" b="1" dirty="0" err="1">
                <a:solidFill>
                  <a:srgbClr val="F09A32"/>
                </a:solidFill>
                <a:latin typeface="Arial"/>
                <a:cs typeface="Arial"/>
              </a:rPr>
              <a:t>most</a:t>
            </a:r>
            <a:r>
              <a:rPr lang="it-IT" sz="1400" b="1" dirty="0">
                <a:solidFill>
                  <a:srgbClr val="F09A32"/>
                </a:solidFill>
                <a:latin typeface="Arial"/>
                <a:cs typeface="Arial"/>
              </a:rPr>
              <a:t> </a:t>
            </a:r>
            <a:r>
              <a:rPr lang="it-IT" sz="1400" b="1" dirty="0" smtClean="0">
                <a:solidFill>
                  <a:srgbClr val="F09A32"/>
                </a:solidFill>
                <a:latin typeface="Arial"/>
                <a:cs typeface="Arial"/>
              </a:rPr>
              <a:t>remote </a:t>
            </a:r>
            <a:r>
              <a:rPr lang="it-IT" sz="1400" b="1" dirty="0" err="1">
                <a:solidFill>
                  <a:srgbClr val="F09A32"/>
                </a:solidFill>
                <a:latin typeface="Arial"/>
                <a:cs typeface="Arial"/>
              </a:rPr>
              <a:t>areas</a:t>
            </a:r>
            <a:r>
              <a:rPr lang="it-IT" sz="1400" b="1" dirty="0">
                <a:solidFill>
                  <a:srgbClr val="F09A32"/>
                </a:solidFill>
                <a:latin typeface="Arial"/>
                <a:cs typeface="Arial"/>
              </a:rPr>
              <a:t> of </a:t>
            </a:r>
            <a:r>
              <a:rPr lang="it-IT" sz="1400" b="1" dirty="0" smtClean="0">
                <a:solidFill>
                  <a:srgbClr val="F09A32"/>
                </a:solidFill>
                <a:latin typeface="Arial"/>
                <a:cs typeface="Arial"/>
              </a:rPr>
              <a:t>Europe</a:t>
            </a:r>
            <a:r>
              <a:rPr lang="it-IT" sz="1400" dirty="0" smtClean="0">
                <a:solidFill>
                  <a:srgbClr val="F09A32"/>
                </a:solidFill>
                <a:latin typeface="Arial"/>
                <a:cs typeface="Arial"/>
              </a:rPr>
              <a:t> </a:t>
            </a:r>
          </a:p>
          <a:p>
            <a:endParaRPr lang="it-IT" sz="1400" dirty="0">
              <a:latin typeface="Arial"/>
              <a:cs typeface="Arial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791" y="885109"/>
            <a:ext cx="4273466" cy="3513951"/>
          </a:xfrm>
          <a:prstGeom prst="rect">
            <a:avLst/>
          </a:prstGeom>
        </p:spPr>
      </p:pic>
      <p:grpSp>
        <p:nvGrpSpPr>
          <p:cNvPr id="8" name="Gruppo 7"/>
          <p:cNvGrpSpPr/>
          <p:nvPr/>
        </p:nvGrpSpPr>
        <p:grpSpPr>
          <a:xfrm>
            <a:off x="62005" y="6042211"/>
            <a:ext cx="9081995" cy="854636"/>
            <a:chOff x="62005" y="6042211"/>
            <a:chExt cx="9081995" cy="854636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005" y="6042211"/>
              <a:ext cx="2580342" cy="854636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94232" y="6081058"/>
              <a:ext cx="5349768" cy="7769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0981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14" y="335413"/>
            <a:ext cx="8870685" cy="5254136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62005" y="6042211"/>
            <a:ext cx="9081995" cy="854636"/>
            <a:chOff x="62005" y="6042211"/>
            <a:chExt cx="9081995" cy="854636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005" y="6042211"/>
              <a:ext cx="2580342" cy="854636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4232" y="6081058"/>
              <a:ext cx="5349768" cy="7769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0512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6340D5A-90C0-4570-BBF2-25DDAA10D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470" y="1433646"/>
            <a:ext cx="4191000" cy="436617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F0F79A-F820-40A9-9D04-7AD52D1B2B9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1433513"/>
            <a:ext cx="4194175" cy="4365625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IE" dirty="0"/>
              <a:t>The majority of airports in Europe with pax levels below 5m pax per annum are loss making</a:t>
            </a:r>
          </a:p>
          <a:p>
            <a:pPr>
              <a:spcBef>
                <a:spcPts val="600"/>
              </a:spcBef>
            </a:pPr>
            <a:r>
              <a:rPr lang="en-IE" dirty="0"/>
              <a:t>This percentage is broadly unchanged over 3 years</a:t>
            </a:r>
          </a:p>
          <a:p>
            <a:pPr>
              <a:spcBef>
                <a:spcPts val="600"/>
              </a:spcBef>
            </a:pPr>
            <a:r>
              <a:rPr lang="en-IE" dirty="0"/>
              <a:t>With low cost carriers moving up market and airlines focusing more on primary and larger markets, network development and revenue generation opportunities face significant challenges</a:t>
            </a:r>
          </a:p>
          <a:p>
            <a:pPr>
              <a:spcBef>
                <a:spcPts val="600"/>
              </a:spcBef>
            </a:pPr>
            <a:r>
              <a:rPr lang="en-IE" dirty="0"/>
              <a:t>Key policy challenge for the EU is the financial viability of the regional network of EU airports which is critical for business and tourism connectivity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C937524-65FA-4812-9998-4C150FE7158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7600" y="6321425"/>
            <a:ext cx="406400" cy="365125"/>
          </a:xfrm>
          <a:prstGeom prst="rect">
            <a:avLst/>
          </a:prstGeom>
        </p:spPr>
        <p:txBody>
          <a:bodyPr/>
          <a:lstStyle/>
          <a:p>
            <a:fld id="{27551204-FFEC-433E-B3FF-38092EFBED87}" type="slidenum">
              <a:rPr lang="de-DE" altLang="fr-FR" smtClean="0"/>
              <a:pPr/>
              <a:t>6</a:t>
            </a:fld>
            <a:endParaRPr lang="de-DE" altLang="fr-FR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FE8F53A2-6523-43BB-9E08-DB073F2E2F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68288"/>
            <a:ext cx="7097713" cy="809625"/>
          </a:xfrm>
        </p:spPr>
        <p:txBody>
          <a:bodyPr>
            <a:normAutofit/>
          </a:bodyPr>
          <a:lstStyle/>
          <a:p>
            <a:r>
              <a:rPr lang="en-IE" sz="2400" dirty="0" smtClean="0">
                <a:solidFill>
                  <a:schemeClr val="accent2"/>
                </a:solidFill>
              </a:rPr>
              <a:t>European Regional Airports </a:t>
            </a:r>
            <a:br>
              <a:rPr lang="en-IE" sz="2400" dirty="0" smtClean="0">
                <a:solidFill>
                  <a:schemeClr val="accent2"/>
                </a:solidFill>
              </a:rPr>
            </a:br>
            <a:r>
              <a:rPr lang="en-IE" sz="1400" dirty="0" smtClean="0"/>
              <a:t>financially </a:t>
            </a:r>
            <a:r>
              <a:rPr lang="en-IE" sz="1400" dirty="0"/>
              <a:t>challenging environment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FB52E7B-D85F-4CFA-BFFF-8EC6120BBE51}"/>
              </a:ext>
            </a:extLst>
          </p:cNvPr>
          <p:cNvSpPr txBox="1"/>
          <p:nvPr/>
        </p:nvSpPr>
        <p:spPr>
          <a:xfrm>
            <a:off x="4838700" y="5749844"/>
            <a:ext cx="38125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/>
              <a:t>Source: ACI Europe State of the Industry June 2017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62005" y="6042211"/>
            <a:ext cx="9081995" cy="854636"/>
            <a:chOff x="62005" y="6042211"/>
            <a:chExt cx="9081995" cy="854636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005" y="6042211"/>
              <a:ext cx="2580342" cy="854636"/>
            </a:xfrm>
            <a:prstGeom prst="rect">
              <a:avLst/>
            </a:prstGeom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4232" y="6081058"/>
              <a:ext cx="5349768" cy="7769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9792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5469194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62005" y="6042211"/>
            <a:ext cx="9081995" cy="854636"/>
            <a:chOff x="62005" y="6042211"/>
            <a:chExt cx="9081995" cy="854636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005" y="6042211"/>
              <a:ext cx="2580342" cy="854636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4232" y="6081058"/>
              <a:ext cx="5349768" cy="7769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443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396875"/>
            <a:ext cx="7097713" cy="50165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Market Drivers of </a:t>
            </a:r>
            <a:r>
              <a:rPr lang="it-IT" dirty="0" err="1" smtClean="0"/>
              <a:t>airport</a:t>
            </a:r>
            <a:r>
              <a:rPr lang="it-IT" dirty="0" smtClean="0"/>
              <a:t> </a:t>
            </a:r>
            <a:r>
              <a:rPr lang="it-IT" dirty="0" err="1" smtClean="0"/>
              <a:t>competition</a:t>
            </a:r>
            <a:r>
              <a:rPr lang="it-IT" dirty="0" smtClean="0"/>
              <a:t> 2000-2016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05" y="1439539"/>
            <a:ext cx="7478919" cy="4401311"/>
          </a:xfrm>
          <a:prstGeom prst="rect">
            <a:avLst/>
          </a:prstGeom>
        </p:spPr>
      </p:pic>
      <p:grpSp>
        <p:nvGrpSpPr>
          <p:cNvPr id="5" name="Gruppo 4"/>
          <p:cNvGrpSpPr/>
          <p:nvPr/>
        </p:nvGrpSpPr>
        <p:grpSpPr>
          <a:xfrm>
            <a:off x="62005" y="6042211"/>
            <a:ext cx="9081995" cy="854636"/>
            <a:chOff x="62005" y="6042211"/>
            <a:chExt cx="9081995" cy="854636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005" y="6042211"/>
              <a:ext cx="2580342" cy="854636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4232" y="6081058"/>
              <a:ext cx="5349768" cy="7769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9830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03188"/>
            <a:ext cx="7097713" cy="809625"/>
          </a:xfrm>
        </p:spPr>
        <p:txBody>
          <a:bodyPr>
            <a:normAutofit/>
          </a:bodyPr>
          <a:lstStyle/>
          <a:p>
            <a:r>
              <a:rPr lang="it-IT" sz="1800" dirty="0" err="1" smtClean="0"/>
              <a:t>Airport</a:t>
            </a:r>
            <a:r>
              <a:rPr lang="it-IT" sz="1800" dirty="0" smtClean="0"/>
              <a:t> management_ </a:t>
            </a:r>
            <a:r>
              <a:rPr lang="it-IT" sz="1800" dirty="0" err="1" smtClean="0"/>
              <a:t>basic</a:t>
            </a:r>
            <a:r>
              <a:rPr lang="it-IT" sz="1800" dirty="0" smtClean="0"/>
              <a:t> </a:t>
            </a:r>
            <a:r>
              <a:rPr lang="it-IT" sz="1800" dirty="0" err="1" smtClean="0"/>
              <a:t>principles</a:t>
            </a:r>
            <a:endParaRPr lang="it-IT" sz="1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1131452"/>
            <a:ext cx="7569200" cy="4813300"/>
          </a:xfrm>
          <a:prstGeom prst="rect">
            <a:avLst/>
          </a:prstGeom>
        </p:spPr>
      </p:pic>
      <p:grpSp>
        <p:nvGrpSpPr>
          <p:cNvPr id="5" name="Gruppo 4"/>
          <p:cNvGrpSpPr/>
          <p:nvPr/>
        </p:nvGrpSpPr>
        <p:grpSpPr>
          <a:xfrm>
            <a:off x="62005" y="6042211"/>
            <a:ext cx="9081995" cy="854636"/>
            <a:chOff x="62005" y="6042211"/>
            <a:chExt cx="9081995" cy="854636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005" y="6042211"/>
              <a:ext cx="2580342" cy="854636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4232" y="6081058"/>
              <a:ext cx="5349768" cy="7769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6101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chema copertin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Schema corpo">
  <a:themeElements>
    <a:clrScheme name="Angoli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Schema corpo">
  <a:themeElements>
    <a:clrScheme name="Angoli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Template_LBS_2_bozza_1.potx</Template>
  <TotalTime>5149</TotalTime>
  <Words>524</Words>
  <Application>Microsoft Macintosh PowerPoint</Application>
  <PresentationFormat>Presentazione su schermo (4:3)</PresentationFormat>
  <Paragraphs>98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Titoli diapositive</vt:lpstr>
      </vt:variant>
      <vt:variant>
        <vt:i4>16</vt:i4>
      </vt:variant>
    </vt:vector>
  </HeadingPairs>
  <TitlesOfParts>
    <vt:vector size="19" baseType="lpstr">
      <vt:lpstr>Schema copertina</vt:lpstr>
      <vt:lpstr>1_Schema corpo</vt:lpstr>
      <vt:lpstr>Schema corpo</vt:lpstr>
      <vt:lpstr>Presentazione di PowerPoint</vt:lpstr>
      <vt:lpstr>STARTING POINT…</vt:lpstr>
      <vt:lpstr>Europe's Regional Airports</vt:lpstr>
      <vt:lpstr> EUROPEAN HIGH SPEED RAIL NETWORK  - comparison </vt:lpstr>
      <vt:lpstr>Presentazione di PowerPoint</vt:lpstr>
      <vt:lpstr>European Regional Airports  financially challenging environment</vt:lpstr>
      <vt:lpstr>Presentazione di PowerPoint</vt:lpstr>
      <vt:lpstr>Market Drivers of airport competition 2000-2016</vt:lpstr>
      <vt:lpstr>Airport management_ basic principles</vt:lpstr>
      <vt:lpstr>capacity</vt:lpstr>
      <vt:lpstr>FLEXIBILITY</vt:lpstr>
      <vt:lpstr>COSTS</vt:lpstr>
      <vt:lpstr>quality</vt:lpstr>
      <vt:lpstr>Airport management_WRAP-UP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Elia Lofranco</dc:creator>
  <cp:lastModifiedBy>Daniela Baglieri</cp:lastModifiedBy>
  <cp:revision>166</cp:revision>
  <dcterms:created xsi:type="dcterms:W3CDTF">2016-10-14T08:07:03Z</dcterms:created>
  <dcterms:modified xsi:type="dcterms:W3CDTF">2018-12-04T13:51:00Z</dcterms:modified>
</cp:coreProperties>
</file>